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42"/>
  </p:notesMasterIdLst>
  <p:sldIdLst>
    <p:sldId id="407" r:id="rId2"/>
    <p:sldId id="497" r:id="rId3"/>
    <p:sldId id="500" r:id="rId4"/>
    <p:sldId id="499" r:id="rId5"/>
    <p:sldId id="504" r:id="rId6"/>
    <p:sldId id="503" r:id="rId7"/>
    <p:sldId id="502" r:id="rId8"/>
    <p:sldId id="498" r:id="rId9"/>
    <p:sldId id="511" r:id="rId10"/>
    <p:sldId id="510" r:id="rId11"/>
    <p:sldId id="509" r:id="rId12"/>
    <p:sldId id="508" r:id="rId13"/>
    <p:sldId id="507" r:id="rId14"/>
    <p:sldId id="512" r:id="rId15"/>
    <p:sldId id="574" r:id="rId16"/>
    <p:sldId id="576" r:id="rId17"/>
    <p:sldId id="575" r:id="rId18"/>
    <p:sldId id="518" r:id="rId19"/>
    <p:sldId id="523" r:id="rId20"/>
    <p:sldId id="522" r:id="rId21"/>
    <p:sldId id="524" r:id="rId22"/>
    <p:sldId id="525" r:id="rId23"/>
    <p:sldId id="529" r:id="rId24"/>
    <p:sldId id="528" r:id="rId25"/>
    <p:sldId id="527" r:id="rId26"/>
    <p:sldId id="558" r:id="rId27"/>
    <p:sldId id="560" r:id="rId28"/>
    <p:sldId id="577" r:id="rId29"/>
    <p:sldId id="531" r:id="rId30"/>
    <p:sldId id="530" r:id="rId31"/>
    <p:sldId id="578" r:id="rId32"/>
    <p:sldId id="526" r:id="rId33"/>
    <p:sldId id="566" r:id="rId34"/>
    <p:sldId id="568" r:id="rId35"/>
    <p:sldId id="570" r:id="rId36"/>
    <p:sldId id="572" r:id="rId37"/>
    <p:sldId id="541" r:id="rId38"/>
    <p:sldId id="573" r:id="rId39"/>
    <p:sldId id="556" r:id="rId40"/>
    <p:sldId id="423" r:id="rId4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A8B4AD"/>
    <a:srgbClr val="D2614E"/>
    <a:srgbClr val="E876C7"/>
    <a:srgbClr val="3366CC"/>
    <a:srgbClr val="93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3525" autoAdjust="0"/>
  </p:normalViewPr>
  <p:slideViewPr>
    <p:cSldViewPr>
      <p:cViewPr>
        <p:scale>
          <a:sx n="80" d="100"/>
          <a:sy n="80" d="100"/>
        </p:scale>
        <p:origin x="-1284" y="-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56521702608694E-2"/>
          <c:y val="4.1794779955251445E-2"/>
          <c:w val="0.95584577572602514"/>
          <c:h val="0.57834793654516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         </c:v>
                </c:pt>
                <c:pt idx="1">
                  <c:v>2026 год          </c:v>
                </c:pt>
                <c:pt idx="2">
                  <c:v>2027 год        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1.9</c:v>
                </c:pt>
                <c:pt idx="1">
                  <c:v>2</c:v>
                </c:pt>
                <c:pt idx="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формирование ДФП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         </c:v>
                </c:pt>
                <c:pt idx="1">
                  <c:v>2026 год          </c:v>
                </c:pt>
                <c:pt idx="2">
                  <c:v>2027 год         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1.6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45728"/>
        <c:axId val="34763904"/>
      </c:barChart>
      <c:catAx>
        <c:axId val="347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63904"/>
        <c:crosses val="autoZero"/>
        <c:auto val="1"/>
        <c:lblAlgn val="ctr"/>
        <c:lblOffset val="100"/>
        <c:noMultiLvlLbl val="0"/>
      </c:catAx>
      <c:valAx>
        <c:axId val="3476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745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998081380178354E-2"/>
          <c:y val="0.7629034703995432"/>
          <c:w val="0.91933189053122744"/>
          <c:h val="0.23709652960046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01940553155329E-2"/>
          <c:y val="2.3855844262677315E-2"/>
          <c:w val="0.94290123456790165"/>
          <c:h val="0.7465880903720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5AE53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B5AE53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B5AE53">
                  <a:lumMod val="75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2669,8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2751,5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3648,9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196093956188968E-3"/>
                  <c:y val="-2.21809226250825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  <a:p>
                    <a:r>
                      <a:rPr lang="ru-RU" dirty="0" smtClean="0"/>
                      <a:t>97,0%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7283950617294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,4</a:t>
                    </a:r>
                    <a:endParaRPr lang="ru-RU" dirty="0" smtClean="0"/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1636</c:v>
                </c:pt>
                <c:pt idx="1">
                  <c:v>1091</c:v>
                </c:pt>
                <c:pt idx="2">
                  <c:v>1091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715492214304561E-2"/>
                  <c:y val="-3.3271558590557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76484560570071E-2"/>
                  <c:y val="-2.66171071500990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74531538664556E-2"/>
                  <c:y val="-3.54894762001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271383937623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54922143045658E-2"/>
                  <c:y val="-4.21437529876567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83531274742676E-2"/>
                  <c:y val="-3.9925660725148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1909.3</c:v>
                </c:pt>
                <c:pt idx="1">
                  <c:v>1967.7</c:v>
                </c:pt>
                <c:pt idx="2">
                  <c:v>2609.5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0060672"/>
        <c:axId val="110062208"/>
        <c:axId val="0"/>
      </c:bar3DChart>
      <c:catAx>
        <c:axId val="1100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10062208"/>
        <c:crosses val="autoZero"/>
        <c:auto val="1"/>
        <c:lblAlgn val="ctr"/>
        <c:lblOffset val="100"/>
        <c:noMultiLvlLbl val="0"/>
      </c:catAx>
      <c:valAx>
        <c:axId val="110062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10060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574348040224184E-2"/>
          <c:y val="0.85757140554219169"/>
          <c:w val="0.61894044717094454"/>
          <c:h val="6.1936820698328801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62891181657889E-2"/>
          <c:y val="8.6797827061360966E-2"/>
          <c:w val="0.90114229921650368"/>
          <c:h val="0.5393297738358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73492474794484E-3"/>
                  <c:y val="0.107953043531561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73569520665722E-3"/>
                  <c:y val="0.11311099533002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311244786609141E-3"/>
                  <c:y val="0.107599873960364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573125212080082E-3"/>
                  <c:y val="-4.7665629135956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73125212080082E-3"/>
                  <c:y val="-2.44141027281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573125212078092E-3"/>
                  <c:y val="-4.650305281556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19968"/>
        <c:axId val="110421504"/>
      </c:barChart>
      <c:catAx>
        <c:axId val="1104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5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21504"/>
        <c:crosses val="autoZero"/>
        <c:auto val="1"/>
        <c:lblAlgn val="ctr"/>
        <c:lblOffset val="100"/>
        <c:noMultiLvlLbl val="0"/>
      </c:catAx>
      <c:valAx>
        <c:axId val="11042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1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1.4515703351807865E-2"/>
          <c:y val="0"/>
          <c:w val="0.9709685932963843"/>
          <c:h val="0.911815353849572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5809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5870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6351,6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 (ожидаемое исполнение)</c:v>
                </c:pt>
                <c:pt idx="2">
                  <c:v>2025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2989.9</c:v>
                </c:pt>
                <c:pt idx="1">
                  <c:v>3908.8</c:v>
                </c:pt>
                <c:pt idx="2">
                  <c:v>4140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16838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21307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12770,0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 (ожидаемое исполнение)</c:v>
                </c:pt>
                <c:pt idx="2">
                  <c:v>2025 год (прогноз)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13522.4</c:v>
                </c:pt>
                <c:pt idx="1">
                  <c:v>15972.4</c:v>
                </c:pt>
                <c:pt idx="2">
                  <c:v>13732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222720"/>
        <c:axId val="84224256"/>
        <c:axId val="0"/>
      </c:bar3DChart>
      <c:catAx>
        <c:axId val="84222720"/>
        <c:scaling>
          <c:orientation val="minMax"/>
        </c:scaling>
        <c:delete val="1"/>
        <c:axPos val="b"/>
        <c:majorTickMark val="out"/>
        <c:minorTickMark val="none"/>
        <c:tickLblPos val="none"/>
        <c:crossAx val="84224256"/>
        <c:crosses val="autoZero"/>
        <c:auto val="1"/>
        <c:lblAlgn val="ctr"/>
        <c:lblOffset val="100"/>
        <c:noMultiLvlLbl val="0"/>
      </c:catAx>
      <c:valAx>
        <c:axId val="8422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22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23502970679736E-2"/>
          <c:y val="1.9419659737660813E-2"/>
          <c:w val="0.94290123456790165"/>
          <c:h val="0.7465880903720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5691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5847,6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6328,8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196093956188968E-3"/>
                  <c:y val="-2.21809226250825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  <a:p>
                    <a:r>
                      <a:rPr lang="ru-RU" dirty="0" smtClean="0"/>
                      <a:t>97,0%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7283950617294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,4</a:t>
                    </a:r>
                    <a:endParaRPr lang="ru-RU" dirty="0" smtClean="0"/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2937.7</c:v>
                </c:pt>
                <c:pt idx="1">
                  <c:v>3745.2</c:v>
                </c:pt>
                <c:pt idx="2">
                  <c:v>4029.6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5492214304561E-2"/>
                  <c:y val="-3.3271558590557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76484560570071E-2"/>
                  <c:y val="-2.66171071500990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74531538664556E-2"/>
                  <c:y val="-3.54894762001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271383937623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54922143045658E-2"/>
                  <c:y val="-4.21437529876567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83531274742676E-2"/>
                  <c:y val="-3.9925660725148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52.2</c:v>
                </c:pt>
                <c:pt idx="1">
                  <c:v>163.6</c:v>
                </c:pt>
                <c:pt idx="2">
                  <c:v>110.4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0648960"/>
        <c:axId val="90650496"/>
        <c:axId val="0"/>
      </c:bar3DChart>
      <c:catAx>
        <c:axId val="906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90650496"/>
        <c:crosses val="autoZero"/>
        <c:auto val="1"/>
        <c:lblAlgn val="ctr"/>
        <c:lblOffset val="100"/>
        <c:noMultiLvlLbl val="0"/>
      </c:catAx>
      <c:valAx>
        <c:axId val="90650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90648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574348040224184E-2"/>
          <c:y val="0.85757140554219169"/>
          <c:w val="0.61894044717094454"/>
          <c:h val="6.1936820698328801E-2"/>
        </c:manualLayout>
      </c:layout>
      <c:overlay val="0"/>
      <c:txPr>
        <a:bodyPr/>
        <a:lstStyle/>
        <a:p>
          <a:pPr>
            <a:defRPr sz="2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43039388424760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2"/>
          <c:dPt>
            <c:idx val="0"/>
            <c:bubble3D val="0"/>
            <c:explosion val="62"/>
            <c:spPr>
              <a:solidFill>
                <a:srgbClr val="00CCFF"/>
              </a:solidFill>
            </c:spPr>
          </c:dPt>
          <c:dPt>
            <c:idx val="1"/>
            <c:bubble3D val="0"/>
            <c:explosion val="53"/>
            <c:spPr>
              <a:solidFill>
                <a:srgbClr val="3366CC"/>
              </a:solidFill>
            </c:spPr>
          </c:dPt>
          <c:dPt>
            <c:idx val="2"/>
            <c:bubble3D val="0"/>
            <c:spPr>
              <a:solidFill>
                <a:srgbClr val="D2614E"/>
              </a:solidFill>
            </c:spPr>
          </c:dPt>
          <c:dPt>
            <c:idx val="3"/>
            <c:bubble3D val="0"/>
            <c:explosion val="97"/>
            <c:spPr>
              <a:solidFill>
                <a:srgbClr val="E876C7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explosion val="68"/>
            <c:spPr>
              <a:solidFill>
                <a:schemeClr val="bg2"/>
              </a:solidFill>
            </c:spPr>
          </c:dPt>
          <c:dPt>
            <c:idx val="6"/>
            <c:bubble3D val="0"/>
            <c:explosion val="153"/>
            <c:spPr>
              <a:noFill/>
            </c:spPr>
          </c:dPt>
          <c:dLbls>
            <c:dLbl>
              <c:idx val="0"/>
              <c:layout>
                <c:manualLayout>
                  <c:x val="-1.8880636515454609E-2"/>
                  <c:y val="-1.6957821806089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755909455865993E-2"/>
                  <c:y val="1.15007175132802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2669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882372811083814E-2"/>
                  <c:y val="1.36971967021403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903761650387286E-3"/>
                  <c:y val="4.0024699915971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724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407968439406904E-2"/>
                  <c:y val="2.6295096010730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2545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117956558935981E-2"/>
                  <c:y val="5.1761040249419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Сельскохозяйственный налог</c:v>
                </c:pt>
                <c:pt idx="3">
                  <c:v>Налог на имущество физический лиц</c:v>
                </c:pt>
                <c:pt idx="4">
                  <c:v>Земельный налог</c:v>
                </c:pt>
                <c:pt idx="5">
                  <c:v>Аренда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296</c:v>
                </c:pt>
                <c:pt idx="1">
                  <c:v>1909.3</c:v>
                </c:pt>
                <c:pt idx="2">
                  <c:v>21.3</c:v>
                </c:pt>
                <c:pt idx="3">
                  <c:v>739</c:v>
                </c:pt>
                <c:pt idx="4">
                  <c:v>1064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Сельскохозяйственный налог</c:v>
                </c:pt>
                <c:pt idx="3">
                  <c:v>Налог на имущество физический лиц</c:v>
                </c:pt>
                <c:pt idx="4">
                  <c:v>Земельный налог</c:v>
                </c:pt>
                <c:pt idx="5">
                  <c:v>Аренда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85928037296101E-3"/>
          <c:y val="2.5608869545895859E-2"/>
          <c:w val="0.9320360029193655"/>
          <c:h val="0.632270025552716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6005536904651833E-2"/>
                  <c:y val="-0.256920190925806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16838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99131948848068E-3"/>
                  <c:y val="-9.4458550791545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21307,6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84848256738164E-2"/>
                  <c:y val="-0.275010790565014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12770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950561422658E-4"/>
                  <c:y val="-2.093336247663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439101821934687E-3"/>
                  <c:y val="-3.24357076266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6396642673686E-4"/>
                  <c:y val="-2.9331583930287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60000"/>
              <a:lstStyle/>
              <a:p>
                <a:pPr>
                  <a:defRPr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г. </c:v>
                </c:pt>
                <c:pt idx="1">
                  <c:v>2024 г. (ожидаемое исполнение)</c:v>
                </c:pt>
                <c:pt idx="2">
                  <c:v>2025 г.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13522.4</c:v>
                </c:pt>
                <c:pt idx="1">
                  <c:v>15972.4</c:v>
                </c:pt>
                <c:pt idx="2">
                  <c:v>13732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г. </c:v>
                </c:pt>
                <c:pt idx="1">
                  <c:v>2024 г. (ожидаемое исполнение)</c:v>
                </c:pt>
                <c:pt idx="2">
                  <c:v>2025 г. (прогноз)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г. </c:v>
                </c:pt>
                <c:pt idx="1">
                  <c:v>2024 г. (ожидаемое исполнение)</c:v>
                </c:pt>
                <c:pt idx="2">
                  <c:v>2025 г. (прогноз)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983168"/>
        <c:axId val="82997248"/>
        <c:axId val="0"/>
      </c:bar3DChart>
      <c:catAx>
        <c:axId val="8298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3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997248"/>
        <c:crosses val="autoZero"/>
        <c:auto val="1"/>
        <c:lblAlgn val="ctr"/>
        <c:lblOffset val="100"/>
        <c:noMultiLvlLbl val="0"/>
      </c:catAx>
      <c:valAx>
        <c:axId val="82997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298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32659403346814E-3"/>
          <c:y val="0"/>
          <c:w val="0.997016734059665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explosion val="28"/>
            <c:spPr>
              <a:solidFill>
                <a:srgbClr val="740000"/>
              </a:solidFill>
            </c:spPr>
          </c:dPt>
          <c:dPt>
            <c:idx val="1"/>
            <c:bubble3D val="0"/>
            <c:explosion val="0"/>
            <c:spPr>
              <a:solidFill>
                <a:srgbClr val="E876C7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0.22785019944299612"/>
                  <c:y val="2.3177233042032515E-2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12770,0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54237664915247"/>
                  <c:y val="-0.16467338800764508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2288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203998435920027E-4"/>
                  <c:y val="-1.5194310624642656E-2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588,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22314701553706E-2"/>
                  <c:y val="-0.14126885203704267"/>
                </c:manualLayout>
              </c:layout>
              <c:tx>
                <c:rich>
                  <a:bodyPr/>
                  <a:lstStyle/>
                  <a:p>
                    <a:pPr>
                      <a:defRPr sz="21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641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100" b="1" i="0" baseline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11123.7</c:v>
                </c:pt>
                <c:pt idx="1">
                  <c:v>1636</c:v>
                </c:pt>
                <c:pt idx="2" formatCode="General">
                  <c:v>352</c:v>
                </c:pt>
                <c:pt idx="3" formatCode="General">
                  <c:v>620.29999999999995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8656055760250873E-3"/>
                  <c:y val="-9.09814625789382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18647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696024339000378E-3"/>
                  <c:y val="-0.192031262734959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28211,5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8966465296448E-3"/>
                  <c:y val="-0.117999382215335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19121,6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223899269123423E-3"/>
                  <c:y val="-0.2120293586979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672876104262723E-3"/>
                  <c:y val="-0.16972960163391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773883371467896E-3"/>
                  <c:y val="-0.17411961690045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 первоначальный</c:v>
                </c:pt>
                <c:pt idx="1">
                  <c:v>2024 год уточненный</c:v>
                </c:pt>
                <c:pt idx="2">
                  <c:v>2025 год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16438.400000000001</c:v>
                </c:pt>
                <c:pt idx="1">
                  <c:v>20783.8</c:v>
                </c:pt>
                <c:pt idx="2">
                  <c:v>17872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800320"/>
        <c:axId val="93801856"/>
        <c:axId val="0"/>
      </c:bar3DChart>
      <c:catAx>
        <c:axId val="93800320"/>
        <c:scaling>
          <c:orientation val="minMax"/>
        </c:scaling>
        <c:delete val="1"/>
        <c:axPos val="b"/>
        <c:majorTickMark val="out"/>
        <c:minorTickMark val="none"/>
        <c:tickLblPos val="none"/>
        <c:crossAx val="93801856"/>
        <c:crosses val="autoZero"/>
        <c:auto val="1"/>
        <c:lblAlgn val="ctr"/>
        <c:lblOffset val="100"/>
        <c:noMultiLvlLbl val="0"/>
      </c:catAx>
      <c:valAx>
        <c:axId val="93801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380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43537394821806"/>
          <c:y val="1.3722024309229535E-2"/>
          <c:w val="0.60603617686734601"/>
          <c:h val="0.89721425265015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3366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3366CC"/>
              </a:solidFill>
            </c:spPr>
          </c:dPt>
          <c:dLbls>
            <c:dLbl>
              <c:idx val="0"/>
              <c:layout>
                <c:manualLayout>
                  <c:x val="1.8599566293900929E-2"/>
                  <c:y val="-9.1266035075150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76367306977812E-2"/>
                  <c:y val="-8.1310088986061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75365878963577E-2"/>
                  <c:y val="-7.3058849382567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84865488292778E-2"/>
                  <c:y val="-4.870589958837851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5157,7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28028150284264E-2"/>
                  <c:y val="-4.30300164809233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39,8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632012491885343E-2"/>
                  <c:y val="1.29331421403059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169810232080338E-2"/>
                  <c:y val="8.968405211607958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0707786406005576E-3"/>
                  <c:y val="2.94824096917836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962073318822235"/>
                  <c:y val="7.842169877853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0711725114784848"/>
                  <c:y val="-3.457258306437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8761775945575225E-2"/>
                  <c:y val="1.4571807780763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7995.4</c:v>
                </c:pt>
                <c:pt idx="1">
                  <c:v>393.5</c:v>
                </c:pt>
                <c:pt idx="2">
                  <c:v>629.5</c:v>
                </c:pt>
                <c:pt idx="3">
                  <c:v>5157.7</c:v>
                </c:pt>
                <c:pt idx="4">
                  <c:v>3970.1</c:v>
                </c:pt>
                <c:pt idx="5">
                  <c:v>39.799999999999997</c:v>
                </c:pt>
                <c:pt idx="6">
                  <c:v>10.6</c:v>
                </c:pt>
                <c:pt idx="7">
                  <c:v>851.1</c:v>
                </c:pt>
                <c:pt idx="8">
                  <c:v>73.900000000000006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177344"/>
        <c:axId val="95175808"/>
      </c:barChart>
      <c:valAx>
        <c:axId val="95175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177344"/>
        <c:crosses val="autoZero"/>
        <c:crossBetween val="between"/>
      </c:valAx>
      <c:catAx>
        <c:axId val="95177344"/>
        <c:scaling>
          <c:orientation val="minMax"/>
        </c:scaling>
        <c:delete val="0"/>
        <c:axPos val="l"/>
        <c:majorTickMark val="out"/>
        <c:minorTickMark val="none"/>
        <c:tickLblPos val="nextTo"/>
        <c:crossAx val="9517580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6182091207932932E-6"/>
                  <c:y val="-1.62442300546427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72096255034512E-4"/>
                  <c:y val="-1.2804928977123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3112,2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13900031942161E-3"/>
                  <c:y val="-3.33038458631274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2404,0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532266607804168E-6"/>
                  <c:y val="-5.5466070330690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40338586804474E-3"/>
                  <c:y val="-1.452973767393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262662767012034E-3"/>
                  <c:y val="-1.546753048620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4631.1000000000004</c:v>
                </c:pt>
                <c:pt idx="1">
                  <c:v>2375.3000000000002</c:v>
                </c:pt>
                <c:pt idx="2">
                  <c:v>1681.4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050368"/>
        <c:axId val="95064448"/>
        <c:axId val="0"/>
      </c:bar3DChart>
      <c:catAx>
        <c:axId val="95050368"/>
        <c:scaling>
          <c:orientation val="minMax"/>
        </c:scaling>
        <c:delete val="0"/>
        <c:axPos val="b"/>
        <c:majorTickMark val="in"/>
        <c:minorTickMark val="none"/>
        <c:tickLblPos val="low"/>
        <c:txPr>
          <a:bodyPr rot="0" vert="horz" anchor="ctr" anchorCtr="0"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064448"/>
        <c:crosses val="autoZero"/>
        <c:auto val="1"/>
        <c:lblAlgn val="ctr"/>
        <c:lblOffset val="100"/>
        <c:noMultiLvlLbl val="0"/>
      </c:catAx>
      <c:valAx>
        <c:axId val="9506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505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38723-4A94-4F56-9173-6EEC5C1907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203D4-D98E-4153-9473-8CE8A5D5B776}">
      <dgm:prSet phldrT="[Текст]"/>
      <dgm:spPr/>
      <dgm:t>
        <a:bodyPr anchor="t" anchorCtr="0"/>
        <a:lstStyle/>
        <a:p>
          <a:r>
            <a:rPr lang="ru-RU" dirty="0" smtClean="0"/>
            <a:t>87 </a:t>
          </a:r>
        </a:p>
        <a:p>
          <a:r>
            <a:rPr lang="ru-RU" dirty="0" smtClean="0"/>
            <a:t>Бюджеты муниципальных образований </a:t>
          </a:r>
        </a:p>
        <a:p>
          <a:r>
            <a:rPr lang="ru-RU" dirty="0" smtClean="0"/>
            <a:t>(местные бюджеты)</a:t>
          </a:r>
          <a:endParaRPr lang="ru-RU" dirty="0"/>
        </a:p>
      </dgm:t>
    </dgm:pt>
    <dgm:pt modelId="{20B07D8E-8EE3-4DBF-81D2-4A6E14F3BED8}" type="parTrans" cxnId="{7E820494-3886-411C-BB8C-8405CD5A618C}">
      <dgm:prSet/>
      <dgm:spPr/>
      <dgm:t>
        <a:bodyPr/>
        <a:lstStyle/>
        <a:p>
          <a:endParaRPr lang="ru-RU"/>
        </a:p>
      </dgm:t>
    </dgm:pt>
    <dgm:pt modelId="{89CE6281-E949-4C3D-894E-0E81F7B0CE69}" type="sibTrans" cxnId="{7E820494-3886-411C-BB8C-8405CD5A618C}">
      <dgm:prSet/>
      <dgm:spPr/>
      <dgm:t>
        <a:bodyPr/>
        <a:lstStyle/>
        <a:p>
          <a:endParaRPr lang="ru-RU"/>
        </a:p>
      </dgm:t>
    </dgm:pt>
    <dgm:pt modelId="{C993891A-FFCC-4FE7-B36F-931C9C826CB1}">
      <dgm:prSet phldrT="[Текст]"/>
      <dgm:spPr/>
      <dgm:t>
        <a:bodyPr/>
        <a:lstStyle/>
        <a:p>
          <a:r>
            <a:rPr lang="ru-RU" dirty="0" smtClean="0"/>
            <a:t>1</a:t>
          </a:r>
        </a:p>
        <a:p>
          <a:r>
            <a:rPr lang="ru-RU" dirty="0" smtClean="0"/>
            <a:t> Бюджет городского округа</a:t>
          </a:r>
          <a:endParaRPr lang="ru-RU" dirty="0"/>
        </a:p>
      </dgm:t>
    </dgm:pt>
    <dgm:pt modelId="{996C3610-4BE9-471C-A4FE-2C8D686A0E4E}" type="parTrans" cxnId="{141BFB4A-367D-4187-A177-52EDA7B0F214}">
      <dgm:prSet/>
      <dgm:spPr/>
      <dgm:t>
        <a:bodyPr/>
        <a:lstStyle/>
        <a:p>
          <a:endParaRPr lang="ru-RU"/>
        </a:p>
      </dgm:t>
    </dgm:pt>
    <dgm:pt modelId="{6CE53282-1D88-4E97-B5CA-1BEAD742DEFE}" type="sibTrans" cxnId="{141BFB4A-367D-4187-A177-52EDA7B0F214}">
      <dgm:prSet/>
      <dgm:spPr/>
      <dgm:t>
        <a:bodyPr/>
        <a:lstStyle/>
        <a:p>
          <a:endParaRPr lang="ru-RU"/>
        </a:p>
      </dgm:t>
    </dgm:pt>
    <dgm:pt modelId="{1076BC29-9A1A-4E1E-BF2C-1230E8CD388F}">
      <dgm:prSet phldrT="[Текст]"/>
      <dgm:spPr/>
      <dgm:t>
        <a:bodyPr/>
        <a:lstStyle/>
        <a:p>
          <a:r>
            <a:rPr lang="ru-RU" dirty="0" smtClean="0"/>
            <a:t>21 </a:t>
          </a:r>
        </a:p>
        <a:p>
          <a:r>
            <a:rPr lang="ru-RU" dirty="0" smtClean="0"/>
            <a:t>Бюджеты муниципальных районов, округов</a:t>
          </a:r>
          <a:endParaRPr lang="ru-RU" dirty="0"/>
        </a:p>
      </dgm:t>
    </dgm:pt>
    <dgm:pt modelId="{54C45A46-2C51-4616-A035-82E9B2B9BBBB}" type="parTrans" cxnId="{E9C315A4-3DF6-4024-AA6F-C38D4E540712}">
      <dgm:prSet/>
      <dgm:spPr/>
      <dgm:t>
        <a:bodyPr/>
        <a:lstStyle/>
        <a:p>
          <a:endParaRPr lang="ru-RU"/>
        </a:p>
      </dgm:t>
    </dgm:pt>
    <dgm:pt modelId="{A9EC34BF-472B-4816-A760-064FA8869874}" type="sibTrans" cxnId="{E9C315A4-3DF6-4024-AA6F-C38D4E540712}">
      <dgm:prSet/>
      <dgm:spPr/>
      <dgm:t>
        <a:bodyPr/>
        <a:lstStyle/>
        <a:p>
          <a:endParaRPr lang="ru-RU"/>
        </a:p>
      </dgm:t>
    </dgm:pt>
    <dgm:pt modelId="{30A8BEA9-0EAF-47E1-A4D8-1649BA86268C}">
      <dgm:prSet phldrT="[Текст]"/>
      <dgm:spPr/>
      <dgm:t>
        <a:bodyPr/>
        <a:lstStyle/>
        <a:p>
          <a:r>
            <a:rPr lang="ru-RU" dirty="0" smtClean="0"/>
            <a:t>65 </a:t>
          </a:r>
        </a:p>
        <a:p>
          <a:r>
            <a:rPr lang="ru-RU" dirty="0" smtClean="0"/>
            <a:t>Бюджеты городских и сельских поселений</a:t>
          </a:r>
          <a:endParaRPr lang="ru-RU" dirty="0"/>
        </a:p>
      </dgm:t>
    </dgm:pt>
    <dgm:pt modelId="{3B0C9C5D-F3CE-499C-BE70-7C2B82571415}" type="parTrans" cxnId="{F431B628-3624-45F7-946A-7144D8A5945A}">
      <dgm:prSet/>
      <dgm:spPr/>
      <dgm:t>
        <a:bodyPr/>
        <a:lstStyle/>
        <a:p>
          <a:endParaRPr lang="ru-RU"/>
        </a:p>
      </dgm:t>
    </dgm:pt>
    <dgm:pt modelId="{D7660D7B-4C3A-4FC8-97F1-134A3A178C1E}" type="sibTrans" cxnId="{F431B628-3624-45F7-946A-7144D8A5945A}">
      <dgm:prSet/>
      <dgm:spPr/>
      <dgm:t>
        <a:bodyPr/>
        <a:lstStyle/>
        <a:p>
          <a:endParaRPr lang="ru-RU"/>
        </a:p>
      </dgm:t>
    </dgm:pt>
    <dgm:pt modelId="{0AAEC627-2290-45A7-802A-ABCB05B48963}" type="pres">
      <dgm:prSet presAssocID="{58338723-4A94-4F56-9173-6EEC5C1907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D9DEFA-E0D9-459D-974A-B9782C333D1E}" type="pres">
      <dgm:prSet presAssocID="{B9F203D4-D98E-4153-9473-8CE8A5D5B776}" presName="hierRoot1" presStyleCnt="0"/>
      <dgm:spPr/>
    </dgm:pt>
    <dgm:pt modelId="{2B5C910A-1187-4579-A89D-BB6FC26CF6D0}" type="pres">
      <dgm:prSet presAssocID="{B9F203D4-D98E-4153-9473-8CE8A5D5B776}" presName="composite" presStyleCnt="0"/>
      <dgm:spPr/>
    </dgm:pt>
    <dgm:pt modelId="{0D8FC7E6-B70F-4245-B002-049099154D3C}" type="pres">
      <dgm:prSet presAssocID="{B9F203D4-D98E-4153-9473-8CE8A5D5B776}" presName="background" presStyleLbl="node0" presStyleIdx="0" presStyleCnt="1"/>
      <dgm:spPr/>
      <dgm:t>
        <a:bodyPr/>
        <a:lstStyle/>
        <a:p>
          <a:endParaRPr lang="ru-RU"/>
        </a:p>
      </dgm:t>
    </dgm:pt>
    <dgm:pt modelId="{4C067DE9-6471-464E-B2DF-96033F82C70F}" type="pres">
      <dgm:prSet presAssocID="{B9F203D4-D98E-4153-9473-8CE8A5D5B7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B6E1B-7503-4778-9528-D4843348CF1C}" type="pres">
      <dgm:prSet presAssocID="{B9F203D4-D98E-4153-9473-8CE8A5D5B776}" presName="hierChild2" presStyleCnt="0"/>
      <dgm:spPr/>
    </dgm:pt>
    <dgm:pt modelId="{CA62F17F-4689-4728-BE6A-15A3B7487CF4}" type="pres">
      <dgm:prSet presAssocID="{996C3610-4BE9-471C-A4FE-2C8D686A0E4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70F4F4B-347F-41DC-89C6-FF8046A56381}" type="pres">
      <dgm:prSet presAssocID="{C993891A-FFCC-4FE7-B36F-931C9C826CB1}" presName="hierRoot2" presStyleCnt="0"/>
      <dgm:spPr/>
    </dgm:pt>
    <dgm:pt modelId="{5A536775-4893-482A-8355-821CDCFEE741}" type="pres">
      <dgm:prSet presAssocID="{C993891A-FFCC-4FE7-B36F-931C9C826CB1}" presName="composite2" presStyleCnt="0"/>
      <dgm:spPr/>
    </dgm:pt>
    <dgm:pt modelId="{8666F416-2C7F-4997-AB1B-CC1281BFC1CE}" type="pres">
      <dgm:prSet presAssocID="{C993891A-FFCC-4FE7-B36F-931C9C826CB1}" presName="background2" presStyleLbl="node2" presStyleIdx="0" presStyleCnt="3"/>
      <dgm:spPr/>
    </dgm:pt>
    <dgm:pt modelId="{0E396448-7244-498C-ACCE-1DEF76AF9BF1}" type="pres">
      <dgm:prSet presAssocID="{C993891A-FFCC-4FE7-B36F-931C9C826CB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9140C-976C-431B-B2E1-4675CCD3AEF1}" type="pres">
      <dgm:prSet presAssocID="{C993891A-FFCC-4FE7-B36F-931C9C826CB1}" presName="hierChild3" presStyleCnt="0"/>
      <dgm:spPr/>
    </dgm:pt>
    <dgm:pt modelId="{B851811A-C9EB-495F-B197-FE8231959146}" type="pres">
      <dgm:prSet presAssocID="{54C45A46-2C51-4616-A035-82E9B2B9BBB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49F0BAB-A852-4D6F-8EEF-938EC0212F14}" type="pres">
      <dgm:prSet presAssocID="{1076BC29-9A1A-4E1E-BF2C-1230E8CD388F}" presName="hierRoot2" presStyleCnt="0"/>
      <dgm:spPr/>
    </dgm:pt>
    <dgm:pt modelId="{5B55E113-1A85-4BC7-8C65-7F8AA62F9C67}" type="pres">
      <dgm:prSet presAssocID="{1076BC29-9A1A-4E1E-BF2C-1230E8CD388F}" presName="composite2" presStyleCnt="0"/>
      <dgm:spPr/>
    </dgm:pt>
    <dgm:pt modelId="{FFCDDFDF-9403-45E9-A12C-183528F4246C}" type="pres">
      <dgm:prSet presAssocID="{1076BC29-9A1A-4E1E-BF2C-1230E8CD388F}" presName="background2" presStyleLbl="node2" presStyleIdx="1" presStyleCnt="3"/>
      <dgm:spPr/>
    </dgm:pt>
    <dgm:pt modelId="{BC162970-06C4-4251-B06F-35EF16C6ABAF}" type="pres">
      <dgm:prSet presAssocID="{1076BC29-9A1A-4E1E-BF2C-1230E8CD388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E3A57-2BAB-4047-ABE5-7F52720B45A8}" type="pres">
      <dgm:prSet presAssocID="{1076BC29-9A1A-4E1E-BF2C-1230E8CD388F}" presName="hierChild3" presStyleCnt="0"/>
      <dgm:spPr/>
    </dgm:pt>
    <dgm:pt modelId="{C80DA4B7-4290-4B86-AFEE-51A790A0945B}" type="pres">
      <dgm:prSet presAssocID="{3B0C9C5D-F3CE-499C-BE70-7C2B8257141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C51ADF8-2255-461A-ACCD-C8667988675A}" type="pres">
      <dgm:prSet presAssocID="{30A8BEA9-0EAF-47E1-A4D8-1649BA86268C}" presName="hierRoot2" presStyleCnt="0"/>
      <dgm:spPr/>
    </dgm:pt>
    <dgm:pt modelId="{5401551F-F8CA-49F0-80BC-9B1134A6B75C}" type="pres">
      <dgm:prSet presAssocID="{30A8BEA9-0EAF-47E1-A4D8-1649BA86268C}" presName="composite2" presStyleCnt="0"/>
      <dgm:spPr/>
    </dgm:pt>
    <dgm:pt modelId="{5516CADF-FFA8-42EE-81B4-6BD549FE9309}" type="pres">
      <dgm:prSet presAssocID="{30A8BEA9-0EAF-47E1-A4D8-1649BA86268C}" presName="background2" presStyleLbl="node2" presStyleIdx="2" presStyleCnt="3"/>
      <dgm:spPr/>
    </dgm:pt>
    <dgm:pt modelId="{F3A2210B-5EDD-4FB2-BECD-34ADE99DE41A}" type="pres">
      <dgm:prSet presAssocID="{30A8BEA9-0EAF-47E1-A4D8-1649BA86268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ECDD3-6418-41F4-A33F-D6FEDB36740B}" type="pres">
      <dgm:prSet presAssocID="{30A8BEA9-0EAF-47E1-A4D8-1649BA86268C}" presName="hierChild3" presStyleCnt="0"/>
      <dgm:spPr/>
    </dgm:pt>
  </dgm:ptLst>
  <dgm:cxnLst>
    <dgm:cxn modelId="{FC5537F4-AC0D-4409-B734-55C4726A4C05}" type="presOf" srcId="{3B0C9C5D-F3CE-499C-BE70-7C2B82571415}" destId="{C80DA4B7-4290-4B86-AFEE-51A790A0945B}" srcOrd="0" destOrd="0" presId="urn:microsoft.com/office/officeart/2005/8/layout/hierarchy1"/>
    <dgm:cxn modelId="{16DC9B87-F52F-4211-962D-3AA3794F08DE}" type="presOf" srcId="{996C3610-4BE9-471C-A4FE-2C8D686A0E4E}" destId="{CA62F17F-4689-4728-BE6A-15A3B7487CF4}" srcOrd="0" destOrd="0" presId="urn:microsoft.com/office/officeart/2005/8/layout/hierarchy1"/>
    <dgm:cxn modelId="{FD33B7DE-96EF-41C8-BD10-31097AB32B85}" type="presOf" srcId="{54C45A46-2C51-4616-A035-82E9B2B9BBBB}" destId="{B851811A-C9EB-495F-B197-FE8231959146}" srcOrd="0" destOrd="0" presId="urn:microsoft.com/office/officeart/2005/8/layout/hierarchy1"/>
    <dgm:cxn modelId="{36E9A740-4F59-4EA1-B4D9-CE7AC914943B}" type="presOf" srcId="{C993891A-FFCC-4FE7-B36F-931C9C826CB1}" destId="{0E396448-7244-498C-ACCE-1DEF76AF9BF1}" srcOrd="0" destOrd="0" presId="urn:microsoft.com/office/officeart/2005/8/layout/hierarchy1"/>
    <dgm:cxn modelId="{1FC42A85-23B9-4790-A4B3-D2114EB6A072}" type="presOf" srcId="{B9F203D4-D98E-4153-9473-8CE8A5D5B776}" destId="{4C067DE9-6471-464E-B2DF-96033F82C70F}" srcOrd="0" destOrd="0" presId="urn:microsoft.com/office/officeart/2005/8/layout/hierarchy1"/>
    <dgm:cxn modelId="{E9C315A4-3DF6-4024-AA6F-C38D4E540712}" srcId="{B9F203D4-D98E-4153-9473-8CE8A5D5B776}" destId="{1076BC29-9A1A-4E1E-BF2C-1230E8CD388F}" srcOrd="1" destOrd="0" parTransId="{54C45A46-2C51-4616-A035-82E9B2B9BBBB}" sibTransId="{A9EC34BF-472B-4816-A760-064FA8869874}"/>
    <dgm:cxn modelId="{F431B628-3624-45F7-946A-7144D8A5945A}" srcId="{B9F203D4-D98E-4153-9473-8CE8A5D5B776}" destId="{30A8BEA9-0EAF-47E1-A4D8-1649BA86268C}" srcOrd="2" destOrd="0" parTransId="{3B0C9C5D-F3CE-499C-BE70-7C2B82571415}" sibTransId="{D7660D7B-4C3A-4FC8-97F1-134A3A178C1E}"/>
    <dgm:cxn modelId="{12521B48-41CF-482B-AB38-79336CF20D07}" type="presOf" srcId="{1076BC29-9A1A-4E1E-BF2C-1230E8CD388F}" destId="{BC162970-06C4-4251-B06F-35EF16C6ABAF}" srcOrd="0" destOrd="0" presId="urn:microsoft.com/office/officeart/2005/8/layout/hierarchy1"/>
    <dgm:cxn modelId="{141BFB4A-367D-4187-A177-52EDA7B0F214}" srcId="{B9F203D4-D98E-4153-9473-8CE8A5D5B776}" destId="{C993891A-FFCC-4FE7-B36F-931C9C826CB1}" srcOrd="0" destOrd="0" parTransId="{996C3610-4BE9-471C-A4FE-2C8D686A0E4E}" sibTransId="{6CE53282-1D88-4E97-B5CA-1BEAD742DEFE}"/>
    <dgm:cxn modelId="{E0B5D067-8D3D-4D78-B47F-22B39C5D2BF3}" type="presOf" srcId="{30A8BEA9-0EAF-47E1-A4D8-1649BA86268C}" destId="{F3A2210B-5EDD-4FB2-BECD-34ADE99DE41A}" srcOrd="0" destOrd="0" presId="urn:microsoft.com/office/officeart/2005/8/layout/hierarchy1"/>
    <dgm:cxn modelId="{7E820494-3886-411C-BB8C-8405CD5A618C}" srcId="{58338723-4A94-4F56-9173-6EEC5C1907F2}" destId="{B9F203D4-D98E-4153-9473-8CE8A5D5B776}" srcOrd="0" destOrd="0" parTransId="{20B07D8E-8EE3-4DBF-81D2-4A6E14F3BED8}" sibTransId="{89CE6281-E949-4C3D-894E-0E81F7B0CE69}"/>
    <dgm:cxn modelId="{20EBB1E1-80A2-4AED-8B7D-BA27A4E8290E}" type="presOf" srcId="{58338723-4A94-4F56-9173-6EEC5C1907F2}" destId="{0AAEC627-2290-45A7-802A-ABCB05B48963}" srcOrd="0" destOrd="0" presId="urn:microsoft.com/office/officeart/2005/8/layout/hierarchy1"/>
    <dgm:cxn modelId="{DC2EFFFE-A7A7-485D-8B69-00638AC29649}" type="presParOf" srcId="{0AAEC627-2290-45A7-802A-ABCB05B48963}" destId="{B3D9DEFA-E0D9-459D-974A-B9782C333D1E}" srcOrd="0" destOrd="0" presId="urn:microsoft.com/office/officeart/2005/8/layout/hierarchy1"/>
    <dgm:cxn modelId="{40825D63-F2F1-4525-8115-83F6AB1B21D8}" type="presParOf" srcId="{B3D9DEFA-E0D9-459D-974A-B9782C333D1E}" destId="{2B5C910A-1187-4579-A89D-BB6FC26CF6D0}" srcOrd="0" destOrd="0" presId="urn:microsoft.com/office/officeart/2005/8/layout/hierarchy1"/>
    <dgm:cxn modelId="{F70C22B6-1F93-496A-B727-C38B21E846F8}" type="presParOf" srcId="{2B5C910A-1187-4579-A89D-BB6FC26CF6D0}" destId="{0D8FC7E6-B70F-4245-B002-049099154D3C}" srcOrd="0" destOrd="0" presId="urn:microsoft.com/office/officeart/2005/8/layout/hierarchy1"/>
    <dgm:cxn modelId="{BBFF5894-B024-4D41-8457-DA1873B44F6D}" type="presParOf" srcId="{2B5C910A-1187-4579-A89D-BB6FC26CF6D0}" destId="{4C067DE9-6471-464E-B2DF-96033F82C70F}" srcOrd="1" destOrd="0" presId="urn:microsoft.com/office/officeart/2005/8/layout/hierarchy1"/>
    <dgm:cxn modelId="{B4A17AA6-05C9-4560-96A0-D7D44CD07A8A}" type="presParOf" srcId="{B3D9DEFA-E0D9-459D-974A-B9782C333D1E}" destId="{C61B6E1B-7503-4778-9528-D4843348CF1C}" srcOrd="1" destOrd="0" presId="urn:microsoft.com/office/officeart/2005/8/layout/hierarchy1"/>
    <dgm:cxn modelId="{2B6BD603-BF20-4070-B927-7676F21EE862}" type="presParOf" srcId="{C61B6E1B-7503-4778-9528-D4843348CF1C}" destId="{CA62F17F-4689-4728-BE6A-15A3B7487CF4}" srcOrd="0" destOrd="0" presId="urn:microsoft.com/office/officeart/2005/8/layout/hierarchy1"/>
    <dgm:cxn modelId="{C5212D8D-6E13-4D1E-A5AA-CB4B8C66285C}" type="presParOf" srcId="{C61B6E1B-7503-4778-9528-D4843348CF1C}" destId="{470F4F4B-347F-41DC-89C6-FF8046A56381}" srcOrd="1" destOrd="0" presId="urn:microsoft.com/office/officeart/2005/8/layout/hierarchy1"/>
    <dgm:cxn modelId="{48650A04-8089-42F8-AD1E-FE2D834CD2ED}" type="presParOf" srcId="{470F4F4B-347F-41DC-89C6-FF8046A56381}" destId="{5A536775-4893-482A-8355-821CDCFEE741}" srcOrd="0" destOrd="0" presId="urn:microsoft.com/office/officeart/2005/8/layout/hierarchy1"/>
    <dgm:cxn modelId="{24DFC309-E97A-4C26-8E44-CBF2C38AEABB}" type="presParOf" srcId="{5A536775-4893-482A-8355-821CDCFEE741}" destId="{8666F416-2C7F-4997-AB1B-CC1281BFC1CE}" srcOrd="0" destOrd="0" presId="urn:microsoft.com/office/officeart/2005/8/layout/hierarchy1"/>
    <dgm:cxn modelId="{540D30CF-24CC-4260-9EB7-0FD91B31E438}" type="presParOf" srcId="{5A536775-4893-482A-8355-821CDCFEE741}" destId="{0E396448-7244-498C-ACCE-1DEF76AF9BF1}" srcOrd="1" destOrd="0" presId="urn:microsoft.com/office/officeart/2005/8/layout/hierarchy1"/>
    <dgm:cxn modelId="{B4C71BFD-54DC-411A-940F-70C0760F6F00}" type="presParOf" srcId="{470F4F4B-347F-41DC-89C6-FF8046A56381}" destId="{3BD9140C-976C-431B-B2E1-4675CCD3AEF1}" srcOrd="1" destOrd="0" presId="urn:microsoft.com/office/officeart/2005/8/layout/hierarchy1"/>
    <dgm:cxn modelId="{7570FADD-C796-4A4D-BC67-1575C8BD7C88}" type="presParOf" srcId="{C61B6E1B-7503-4778-9528-D4843348CF1C}" destId="{B851811A-C9EB-495F-B197-FE8231959146}" srcOrd="2" destOrd="0" presId="urn:microsoft.com/office/officeart/2005/8/layout/hierarchy1"/>
    <dgm:cxn modelId="{6E79CF14-BD4C-4B04-B008-6A75FEFA5856}" type="presParOf" srcId="{C61B6E1B-7503-4778-9528-D4843348CF1C}" destId="{549F0BAB-A852-4D6F-8EEF-938EC0212F14}" srcOrd="3" destOrd="0" presId="urn:microsoft.com/office/officeart/2005/8/layout/hierarchy1"/>
    <dgm:cxn modelId="{3D5D49A2-456D-472A-B6EA-75695CCFC0E4}" type="presParOf" srcId="{549F0BAB-A852-4D6F-8EEF-938EC0212F14}" destId="{5B55E113-1A85-4BC7-8C65-7F8AA62F9C67}" srcOrd="0" destOrd="0" presId="urn:microsoft.com/office/officeart/2005/8/layout/hierarchy1"/>
    <dgm:cxn modelId="{5910EB5B-1C09-45CF-9C2A-1205F536215A}" type="presParOf" srcId="{5B55E113-1A85-4BC7-8C65-7F8AA62F9C67}" destId="{FFCDDFDF-9403-45E9-A12C-183528F4246C}" srcOrd="0" destOrd="0" presId="urn:microsoft.com/office/officeart/2005/8/layout/hierarchy1"/>
    <dgm:cxn modelId="{4972734D-C683-4E9F-84D0-BFF861D812DE}" type="presParOf" srcId="{5B55E113-1A85-4BC7-8C65-7F8AA62F9C67}" destId="{BC162970-06C4-4251-B06F-35EF16C6ABAF}" srcOrd="1" destOrd="0" presId="urn:microsoft.com/office/officeart/2005/8/layout/hierarchy1"/>
    <dgm:cxn modelId="{8FC308D2-F409-4CB9-A934-1773D0DC0254}" type="presParOf" srcId="{549F0BAB-A852-4D6F-8EEF-938EC0212F14}" destId="{043E3A57-2BAB-4047-ABE5-7F52720B45A8}" srcOrd="1" destOrd="0" presId="urn:microsoft.com/office/officeart/2005/8/layout/hierarchy1"/>
    <dgm:cxn modelId="{A8401C5B-07E8-4832-863B-2781438458F8}" type="presParOf" srcId="{C61B6E1B-7503-4778-9528-D4843348CF1C}" destId="{C80DA4B7-4290-4B86-AFEE-51A790A0945B}" srcOrd="4" destOrd="0" presId="urn:microsoft.com/office/officeart/2005/8/layout/hierarchy1"/>
    <dgm:cxn modelId="{24B15F23-F88A-41BC-9CDE-ACE89F4646DB}" type="presParOf" srcId="{C61B6E1B-7503-4778-9528-D4843348CF1C}" destId="{6C51ADF8-2255-461A-ACCD-C8667988675A}" srcOrd="5" destOrd="0" presId="urn:microsoft.com/office/officeart/2005/8/layout/hierarchy1"/>
    <dgm:cxn modelId="{98DB704D-9C17-4BC2-9766-1192A98912A6}" type="presParOf" srcId="{6C51ADF8-2255-461A-ACCD-C8667988675A}" destId="{5401551F-F8CA-49F0-80BC-9B1134A6B75C}" srcOrd="0" destOrd="0" presId="urn:microsoft.com/office/officeart/2005/8/layout/hierarchy1"/>
    <dgm:cxn modelId="{C3A4FA26-D362-4FE3-A37B-3AE767CC4FFF}" type="presParOf" srcId="{5401551F-F8CA-49F0-80BC-9B1134A6B75C}" destId="{5516CADF-FFA8-42EE-81B4-6BD549FE9309}" srcOrd="0" destOrd="0" presId="urn:microsoft.com/office/officeart/2005/8/layout/hierarchy1"/>
    <dgm:cxn modelId="{394D843D-97F9-44D2-AC35-83780704C7E1}" type="presParOf" srcId="{5401551F-F8CA-49F0-80BC-9B1134A6B75C}" destId="{F3A2210B-5EDD-4FB2-BECD-34ADE99DE41A}" srcOrd="1" destOrd="0" presId="urn:microsoft.com/office/officeart/2005/8/layout/hierarchy1"/>
    <dgm:cxn modelId="{180C4E65-1C74-491B-9835-799625A3DE52}" type="presParOf" srcId="{6C51ADF8-2255-461A-ACCD-C8667988675A}" destId="{11BECDD3-6418-41F4-A33F-D6FEDB3674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DA4B7-4290-4B86-AFEE-51A790A0945B}">
      <dsp:nvSpPr>
        <dsp:cNvPr id="0" name=""/>
        <dsp:cNvSpPr/>
      </dsp:nvSpPr>
      <dsp:spPr>
        <a:xfrm>
          <a:off x="3453076" y="1506705"/>
          <a:ext cx="2450570" cy="583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82"/>
              </a:lnTo>
              <a:lnTo>
                <a:pt x="2450570" y="397382"/>
              </a:lnTo>
              <a:lnTo>
                <a:pt x="2450570" y="58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1811A-C9EB-495F-B197-FE8231959146}">
      <dsp:nvSpPr>
        <dsp:cNvPr id="0" name=""/>
        <dsp:cNvSpPr/>
      </dsp:nvSpPr>
      <dsp:spPr>
        <a:xfrm>
          <a:off x="3407356" y="1506705"/>
          <a:ext cx="91440" cy="583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2F17F-4689-4728-BE6A-15A3B7487CF4}">
      <dsp:nvSpPr>
        <dsp:cNvPr id="0" name=""/>
        <dsp:cNvSpPr/>
      </dsp:nvSpPr>
      <dsp:spPr>
        <a:xfrm>
          <a:off x="1002506" y="1506705"/>
          <a:ext cx="2450570" cy="583124"/>
        </a:xfrm>
        <a:custGeom>
          <a:avLst/>
          <a:gdLst/>
          <a:ahLst/>
          <a:cxnLst/>
          <a:rect l="0" t="0" r="0" b="0"/>
          <a:pathLst>
            <a:path>
              <a:moveTo>
                <a:pt x="2450570" y="0"/>
              </a:moveTo>
              <a:lnTo>
                <a:pt x="2450570" y="397382"/>
              </a:lnTo>
              <a:lnTo>
                <a:pt x="0" y="397382"/>
              </a:lnTo>
              <a:lnTo>
                <a:pt x="0" y="58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FC7E6-B70F-4245-B002-049099154D3C}">
      <dsp:nvSpPr>
        <dsp:cNvPr id="0" name=""/>
        <dsp:cNvSpPr/>
      </dsp:nvSpPr>
      <dsp:spPr>
        <a:xfrm>
          <a:off x="2450570" y="233522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67DE9-6471-464E-B2DF-96033F82C70F}">
      <dsp:nvSpPr>
        <dsp:cNvPr id="0" name=""/>
        <dsp:cNvSpPr/>
      </dsp:nvSpPr>
      <dsp:spPr>
        <a:xfrm>
          <a:off x="2673349" y="445163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87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муниципальных образований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(местные бюджеты)</a:t>
          </a:r>
          <a:endParaRPr lang="ru-RU" sz="1300" kern="1200" dirty="0"/>
        </a:p>
      </dsp:txBody>
      <dsp:txXfrm>
        <a:off x="2710639" y="482453"/>
        <a:ext cx="1930432" cy="1198602"/>
      </dsp:txXfrm>
    </dsp:sp>
    <dsp:sp modelId="{8666F416-2C7F-4997-AB1B-CC1281BFC1CE}">
      <dsp:nvSpPr>
        <dsp:cNvPr id="0" name=""/>
        <dsp:cNvSpPr/>
      </dsp:nvSpPr>
      <dsp:spPr>
        <a:xfrm>
          <a:off x="0" y="2089830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96448-7244-498C-ACCE-1DEF76AF9BF1}">
      <dsp:nvSpPr>
        <dsp:cNvPr id="0" name=""/>
        <dsp:cNvSpPr/>
      </dsp:nvSpPr>
      <dsp:spPr>
        <a:xfrm>
          <a:off x="222779" y="2301470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Бюджет городского округа</a:t>
          </a:r>
          <a:endParaRPr lang="ru-RU" sz="1300" kern="1200" dirty="0"/>
        </a:p>
      </dsp:txBody>
      <dsp:txXfrm>
        <a:off x="260069" y="2338760"/>
        <a:ext cx="1930432" cy="1198602"/>
      </dsp:txXfrm>
    </dsp:sp>
    <dsp:sp modelId="{FFCDDFDF-9403-45E9-A12C-183528F4246C}">
      <dsp:nvSpPr>
        <dsp:cNvPr id="0" name=""/>
        <dsp:cNvSpPr/>
      </dsp:nvSpPr>
      <dsp:spPr>
        <a:xfrm>
          <a:off x="2450570" y="2089830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62970-06C4-4251-B06F-35EF16C6ABAF}">
      <dsp:nvSpPr>
        <dsp:cNvPr id="0" name=""/>
        <dsp:cNvSpPr/>
      </dsp:nvSpPr>
      <dsp:spPr>
        <a:xfrm>
          <a:off x="2673349" y="2301470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21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муниципальных районов, округов</a:t>
          </a:r>
          <a:endParaRPr lang="ru-RU" sz="1300" kern="1200" dirty="0"/>
        </a:p>
      </dsp:txBody>
      <dsp:txXfrm>
        <a:off x="2710639" y="2338760"/>
        <a:ext cx="1930432" cy="1198602"/>
      </dsp:txXfrm>
    </dsp:sp>
    <dsp:sp modelId="{5516CADF-FFA8-42EE-81B4-6BD549FE9309}">
      <dsp:nvSpPr>
        <dsp:cNvPr id="0" name=""/>
        <dsp:cNvSpPr/>
      </dsp:nvSpPr>
      <dsp:spPr>
        <a:xfrm>
          <a:off x="4901141" y="2089830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210B-5EDD-4FB2-BECD-34ADE99DE41A}">
      <dsp:nvSpPr>
        <dsp:cNvPr id="0" name=""/>
        <dsp:cNvSpPr/>
      </dsp:nvSpPr>
      <dsp:spPr>
        <a:xfrm>
          <a:off x="5123920" y="2301470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65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городских и сельских поселений</a:t>
          </a:r>
          <a:endParaRPr lang="ru-RU" sz="1300" kern="1200" dirty="0"/>
        </a:p>
      </dsp:txBody>
      <dsp:txXfrm>
        <a:off x="5161210" y="2338760"/>
        <a:ext cx="1930432" cy="119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0.44144</cdr:x>
      <cdr:y>0.44863</cdr:y>
    </cdr:from>
    <cdr:to>
      <cdr:x>0.52345</cdr:x>
      <cdr:y>0.57333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1965054"/>
          <a:ext cx="789269" cy="546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0.70079</cdr:x>
      <cdr:y>0.4278</cdr:y>
    </cdr:from>
    <cdr:to>
      <cdr:x>0.7958</cdr:x>
      <cdr:y>0.56783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44406" y="1873826"/>
          <a:ext cx="914382" cy="61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0.21348</cdr:x>
      <cdr:y>0.35244</cdr:y>
    </cdr:from>
    <cdr:to>
      <cdr:x>0.3085</cdr:x>
      <cdr:y>0.51215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4571" y="2017970"/>
          <a:ext cx="914478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0.1925</cdr:x>
      <cdr:y>0.52851</cdr:y>
    </cdr:from>
    <cdr:to>
      <cdr:x>0.28751</cdr:x>
      <cdr:y>0.68821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2607" y="302608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0.41758</cdr:x>
      <cdr:y>0.12607</cdr:y>
    </cdr:from>
    <cdr:to>
      <cdr:x>0.51259</cdr:x>
      <cdr:y>0.28577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18843" y="7218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0.44234</cdr:x>
      <cdr:y>0.44048</cdr:y>
    </cdr:from>
    <cdr:to>
      <cdr:x>0.53735</cdr:x>
      <cdr:y>0.60018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111" y="25220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0.67569</cdr:x>
      <cdr:y>0.06704</cdr:y>
    </cdr:from>
    <cdr:to>
      <cdr:x>0.7707</cdr:x>
      <cdr:y>0.22674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02834" y="38385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0.69413</cdr:x>
      <cdr:y>0.44048</cdr:y>
    </cdr:from>
    <cdr:to>
      <cdr:x>0.78914</cdr:x>
      <cdr:y>0.60019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80382" y="2522026"/>
          <a:ext cx="914382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0.05751</cdr:x>
      <cdr:y>0.08451</cdr:y>
    </cdr:from>
    <cdr:to>
      <cdr:x>0.15706</cdr:x>
      <cdr:y>0.25162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701" y="432048"/>
          <a:ext cx="885741" cy="854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Акцизы 42,0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0.83097</cdr:x>
      <cdr:y>0.13159</cdr:y>
    </cdr:from>
    <cdr:to>
      <cdr:x>0.93052</cdr:x>
      <cdr:y>0.2987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32848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С/Х налог 0,6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0.73953</cdr:x>
      <cdr:y>0.5</cdr:y>
    </cdr:from>
    <cdr:to>
      <cdr:x>0.9728</cdr:x>
      <cdr:y>0.58508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931" y="2592288"/>
          <a:ext cx="2122745" cy="441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Налог на имущество 11,4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0.68288</cdr:x>
      <cdr:y>0.78873</cdr:y>
    </cdr:from>
    <cdr:to>
      <cdr:x>0.78243</cdr:x>
      <cdr:y>0.95583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75906" y="4032448"/>
          <a:ext cx="885741" cy="8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Земельный налог 40,1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0.04047</cdr:x>
      <cdr:y>0.49296</cdr:y>
    </cdr:from>
    <cdr:to>
      <cdr:x>0.14002</cdr:x>
      <cdr:y>0.66006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" y="2520280"/>
          <a:ext cx="885741" cy="8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НДФЛ 5,5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0.03233</cdr:x>
      <cdr:y>0.74648</cdr:y>
    </cdr:from>
    <cdr:to>
      <cdr:x>0.13188</cdr:x>
      <cdr:y>0.91359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657" y="3816424"/>
          <a:ext cx="885741" cy="854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0.1296</cdr:x>
      <cdr:y>0.73611</cdr:y>
    </cdr:from>
    <cdr:to>
      <cdr:x>0.36662</cdr:x>
      <cdr:y>0.98611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9362" y="3816424"/>
          <a:ext cx="2156969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Аренда 0,4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0.03064</cdr:x>
      <cdr:y>0.10636</cdr:y>
    </cdr:from>
    <cdr:to>
      <cdr:x>0.16776</cdr:x>
      <cdr:y>0.27775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794" y="360040"/>
          <a:ext cx="1202807" cy="580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70C0"/>
              </a:solidFill>
            </a:rPr>
            <a:t>2025 год</a:t>
          </a:r>
          <a:endParaRPr lang="ru-RU" sz="20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0.01975</cdr:x>
      <cdr:y>0.59605</cdr:y>
    </cdr:from>
    <cdr:to>
      <cdr:x>0.12399</cdr:x>
      <cdr:y>0.88692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212" y="2232248"/>
          <a:ext cx="914400" cy="108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Иные </a:t>
          </a:r>
        </a:p>
        <a:p xmlns:a="http://schemas.openxmlformats.org/drawingml/2006/main">
          <a:r>
            <a:rPr lang="ru-RU" sz="1400" b="1" dirty="0" smtClean="0"/>
            <a:t>межбюджетные </a:t>
          </a:r>
        </a:p>
        <a:p xmlns:a="http://schemas.openxmlformats.org/drawingml/2006/main">
          <a:r>
            <a:rPr lang="ru-RU" sz="1400" b="1" dirty="0" smtClean="0"/>
            <a:t>трансферты </a:t>
          </a:r>
        </a:p>
        <a:p xmlns:a="http://schemas.openxmlformats.org/drawingml/2006/main">
          <a:r>
            <a:rPr lang="ru-RU" sz="1400" b="1" dirty="0" smtClean="0"/>
            <a:t>3,4%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0.38094</cdr:x>
      <cdr:y>0.88446</cdr:y>
    </cdr:from>
    <cdr:to>
      <cdr:x>0.48518</cdr:x>
      <cdr:y>0.99964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1564" y="3312368"/>
          <a:ext cx="914400" cy="43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Субвенции 3,1%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0.78317</cdr:x>
      <cdr:y>0.13459</cdr:y>
    </cdr:from>
    <cdr:to>
      <cdr:x>0.88742</cdr:x>
      <cdr:y>0.37875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6995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Дотации 66,8%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0.8078</cdr:x>
      <cdr:y>0.71141</cdr:y>
    </cdr:from>
    <cdr:to>
      <cdr:x>0.91204</cdr:x>
      <cdr:y>0.95557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85980" y="2664296"/>
          <a:ext cx="9143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Субсидии 12,0%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0.21348</cdr:x>
      <cdr:y>0.35244</cdr:y>
    </cdr:from>
    <cdr:to>
      <cdr:x>0.3085</cdr:x>
      <cdr:y>0.51215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4571" y="2017970"/>
          <a:ext cx="914478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0.1925</cdr:x>
      <cdr:y>0.52851</cdr:y>
    </cdr:from>
    <cdr:to>
      <cdr:x>0.28751</cdr:x>
      <cdr:y>0.68821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2607" y="302608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0.41758</cdr:x>
      <cdr:y>0.12607</cdr:y>
    </cdr:from>
    <cdr:to>
      <cdr:x>0.51259</cdr:x>
      <cdr:y>0.28577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18843" y="7218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0.44234</cdr:x>
      <cdr:y>0.44048</cdr:y>
    </cdr:from>
    <cdr:to>
      <cdr:x>0.53735</cdr:x>
      <cdr:y>0.60018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111" y="25220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0.67569</cdr:x>
      <cdr:y>0.06704</cdr:y>
    </cdr:from>
    <cdr:to>
      <cdr:x>0.7707</cdr:x>
      <cdr:y>0.22674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02834" y="38385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0.69413</cdr:x>
      <cdr:y>0.44048</cdr:y>
    </cdr:from>
    <cdr:to>
      <cdr:x>0.78914</cdr:x>
      <cdr:y>0.60019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80382" y="2522026"/>
          <a:ext cx="914382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0.24115</cdr:x>
      <cdr:y>0.03565</cdr:y>
    </cdr:from>
    <cdr:to>
      <cdr:x>0.3263</cdr:x>
      <cdr:y>0.10015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20842" y="204119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4957,8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0.48059</cdr:x>
      <cdr:y>0.11111</cdr:y>
    </cdr:from>
    <cdr:to>
      <cdr:x>0.56574</cdr:x>
      <cdr:y>0.17561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25227" y="636176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4276,5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0.72978</cdr:x>
      <cdr:y>0.03565</cdr:y>
    </cdr:from>
    <cdr:to>
      <cdr:x>0.81493</cdr:x>
      <cdr:y>0.10015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023447" y="204119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5173,9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32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311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1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7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3"/>
            <a:ext cx="2812588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3"/>
            <a:ext cx="8263250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5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7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2" indent="0">
              <a:buNone/>
              <a:defRPr sz="2300" b="1"/>
            </a:lvl2pPr>
            <a:lvl3pPr marL="1042685" indent="0">
              <a:buNone/>
              <a:defRPr sz="2100" b="1"/>
            </a:lvl3pPr>
            <a:lvl4pPr marL="1564027" indent="0">
              <a:buNone/>
              <a:defRPr sz="1800" b="1"/>
            </a:lvl4pPr>
            <a:lvl5pPr marL="2085366" indent="0">
              <a:buNone/>
              <a:defRPr sz="1800" b="1"/>
            </a:lvl5pPr>
            <a:lvl6pPr marL="2606711" indent="0">
              <a:buNone/>
              <a:defRPr sz="1800" b="1"/>
            </a:lvl6pPr>
            <a:lvl7pPr marL="3128053" indent="0">
              <a:buNone/>
              <a:defRPr sz="1800" b="1"/>
            </a:lvl7pPr>
            <a:lvl8pPr marL="3649396" indent="0">
              <a:buNone/>
              <a:defRPr sz="1800" b="1"/>
            </a:lvl8pPr>
            <a:lvl9pPr marL="4170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5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2" indent="0">
              <a:buNone/>
              <a:defRPr sz="2300" b="1"/>
            </a:lvl2pPr>
            <a:lvl3pPr marL="1042685" indent="0">
              <a:buNone/>
              <a:defRPr sz="2100" b="1"/>
            </a:lvl3pPr>
            <a:lvl4pPr marL="1564027" indent="0">
              <a:buNone/>
              <a:defRPr sz="1800" b="1"/>
            </a:lvl4pPr>
            <a:lvl5pPr marL="2085366" indent="0">
              <a:buNone/>
              <a:defRPr sz="1800" b="1"/>
            </a:lvl5pPr>
            <a:lvl6pPr marL="2606711" indent="0">
              <a:buNone/>
              <a:defRPr sz="1800" b="1"/>
            </a:lvl6pPr>
            <a:lvl7pPr marL="3128053" indent="0">
              <a:buNone/>
              <a:defRPr sz="1800" b="1"/>
            </a:lvl7pPr>
            <a:lvl8pPr marL="3649396" indent="0">
              <a:buNone/>
              <a:defRPr sz="1800" b="1"/>
            </a:lvl8pPr>
            <a:lvl9pPr marL="4170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5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20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42" indent="0">
              <a:buNone/>
              <a:defRPr sz="1400"/>
            </a:lvl2pPr>
            <a:lvl3pPr marL="1042685" indent="0">
              <a:buNone/>
              <a:defRPr sz="1100"/>
            </a:lvl3pPr>
            <a:lvl4pPr marL="1564027" indent="0">
              <a:buNone/>
              <a:defRPr sz="1000"/>
            </a:lvl4pPr>
            <a:lvl5pPr marL="2085366" indent="0">
              <a:buNone/>
              <a:defRPr sz="1000"/>
            </a:lvl5pPr>
            <a:lvl6pPr marL="2606711" indent="0">
              <a:buNone/>
              <a:defRPr sz="1000"/>
            </a:lvl6pPr>
            <a:lvl7pPr marL="3128053" indent="0">
              <a:buNone/>
              <a:defRPr sz="1000"/>
            </a:lvl7pPr>
            <a:lvl8pPr marL="3649396" indent="0">
              <a:buNone/>
              <a:defRPr sz="1000"/>
            </a:lvl8pPr>
            <a:lvl9pPr marL="4170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4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42" indent="0">
              <a:buNone/>
              <a:defRPr sz="3200"/>
            </a:lvl2pPr>
            <a:lvl3pPr marL="1042685" indent="0">
              <a:buNone/>
              <a:defRPr sz="2700"/>
            </a:lvl3pPr>
            <a:lvl4pPr marL="1564027" indent="0">
              <a:buNone/>
              <a:defRPr sz="2300"/>
            </a:lvl4pPr>
            <a:lvl5pPr marL="2085366" indent="0">
              <a:buNone/>
              <a:defRPr sz="2300"/>
            </a:lvl5pPr>
            <a:lvl6pPr marL="2606711" indent="0">
              <a:buNone/>
              <a:defRPr sz="2300"/>
            </a:lvl6pPr>
            <a:lvl7pPr marL="3128053" indent="0">
              <a:buNone/>
              <a:defRPr sz="2300"/>
            </a:lvl7pPr>
            <a:lvl8pPr marL="3649396" indent="0">
              <a:buNone/>
              <a:defRPr sz="2300"/>
            </a:lvl8pPr>
            <a:lvl9pPr marL="41707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42" indent="0">
              <a:buNone/>
              <a:defRPr sz="1400"/>
            </a:lvl2pPr>
            <a:lvl3pPr marL="1042685" indent="0">
              <a:buNone/>
              <a:defRPr sz="1100"/>
            </a:lvl3pPr>
            <a:lvl4pPr marL="1564027" indent="0">
              <a:buNone/>
              <a:defRPr sz="1000"/>
            </a:lvl4pPr>
            <a:lvl5pPr marL="2085366" indent="0">
              <a:buNone/>
              <a:defRPr sz="1000"/>
            </a:lvl5pPr>
            <a:lvl6pPr marL="2606711" indent="0">
              <a:buNone/>
              <a:defRPr sz="1000"/>
            </a:lvl6pPr>
            <a:lvl7pPr marL="3128053" indent="0">
              <a:buNone/>
              <a:defRPr sz="1000"/>
            </a:lvl7pPr>
            <a:lvl8pPr marL="3649396" indent="0">
              <a:buNone/>
              <a:defRPr sz="1000"/>
            </a:lvl8pPr>
            <a:lvl9pPr marL="4170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7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68" tIns="52135" rIns="104268" bIns="521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1"/>
            <a:ext cx="9624060" cy="4991131"/>
          </a:xfrm>
          <a:prstGeom prst="rect">
            <a:avLst/>
          </a:prstGeom>
        </p:spPr>
        <p:txBody>
          <a:bodyPr vert="horz" lIns="104268" tIns="52135" rIns="104268" bIns="521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3BAA-2557-43C1-9E04-C15C1ABCD55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0426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7" indent="-391007" algn="l" defTabSz="10426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1" indent="-325841" algn="l" defTabSz="104268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54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698" indent="-260669" algn="l" defTabSz="104268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39" indent="-260669" algn="l" defTabSz="104268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81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24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63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09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2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5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27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66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1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53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396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37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106" y="566715"/>
            <a:ext cx="888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                             </a:t>
            </a:r>
            <a:r>
              <a:rPr lang="ru-RU" sz="1600" spc="46" dirty="0" smtClean="0">
                <a:latin typeface="+mj-lt"/>
                <a:cs typeface="Arial" panose="020B0604020202020204" pitchFamily="34" charset="0"/>
                <a:sym typeface="Rasa Medium"/>
              </a:rPr>
              <a:t>АДМИНИСТРАЦИЯ ФЕДОРКОВСКОГО СЕЛЬСКОГО ПОСЕЛЕНИЯ</a:t>
            </a:r>
            <a:endParaRPr lang="ru-RU" sz="1600" spc="46" dirty="0" smtClean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98228" y="1495409"/>
            <a:ext cx="9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проекту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бюджета сельского поселения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 бюджете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Федорковского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сельского поселения на 2025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год и на плановый период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2026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2027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годов»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09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1110" y="1175796"/>
            <a:ext cx="9787006" cy="28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разделам;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ведомствам;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муниципальным программам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6180" y="4285481"/>
            <a:ext cx="9178502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403992" y="4717528"/>
            <a:ext cx="8049754" cy="25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 anchor="ctr">
            <a:spAutoFit/>
          </a:bodyPr>
          <a:lstStyle/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 – «Общегосударственные вопросы»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«Национальная оборона»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 – «Национальная безопасность и правоохранительная деятельность»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 – «Национальная экономика»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 – «Жилищно-коммунальное хозяйство»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07 – «Образование»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 – «Культура, кинематография»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– «Социальная политика»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– «Физическая культура и спорт»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10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какого бюджета происходит финансирование?</a:t>
            </a:r>
          </a:p>
        </p:txBody>
      </p:sp>
      <p:graphicFrame>
        <p:nvGraphicFramePr>
          <p:cNvPr id="14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37597"/>
              </p:ext>
            </p:extLst>
          </p:nvPr>
        </p:nvGraphicFramePr>
        <p:xfrm>
          <a:off x="666180" y="1477169"/>
          <a:ext cx="9306635" cy="5793493"/>
        </p:xfrm>
        <a:graphic>
          <a:graphicData uri="http://schemas.openxmlformats.org/drawingml/2006/table">
            <a:tbl>
              <a:tblPr/>
              <a:tblGrid>
                <a:gridCol w="3031653"/>
                <a:gridCol w="1683840"/>
                <a:gridCol w="1347814"/>
                <a:gridCol w="1823101"/>
                <a:gridCol w="1420227"/>
              </a:tblGrid>
              <a:tr h="397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Расходное полномочие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(бюджет)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60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04" y="1495409"/>
            <a:ext cx="2610229" cy="26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11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84559" y="1113077"/>
            <a:ext cx="479326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– Расходы = -Дефицит (+Профицит)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561146" y="4424367"/>
            <a:ext cx="3284137" cy="952359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314252" y="4357489"/>
            <a:ext cx="3453077" cy="952359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pic>
        <p:nvPicPr>
          <p:cNvPr id="17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234" y="2034266"/>
            <a:ext cx="2274203" cy="182768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219717" y="2034267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7896" y="2113047"/>
            <a:ext cx="2610229" cy="19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503853" y="179617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1895" y="2272357"/>
            <a:ext cx="2021722" cy="127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6356633" y="2193577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9388287" y="179617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203296" y="3852863"/>
            <a:ext cx="1128996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/>
              <a:t>Доходы</a:t>
            </a:r>
            <a:r>
              <a:rPr lang="ru-RU" dirty="0"/>
              <a:t>  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632584" y="3924301"/>
            <a:ext cx="1570630" cy="4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r>
              <a:rPr lang="ru-RU" sz="2400" b="0" dirty="0"/>
              <a:t>Доходы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632188" y="3878135"/>
            <a:ext cx="1304941" cy="4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sz="2400" b="0" dirty="0"/>
              <a:t>Расходы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8937443" y="3852863"/>
            <a:ext cx="1031020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/>
              <a:t>Расходы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242244" y="4357489"/>
            <a:ext cx="3705560" cy="65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0" dirty="0">
                <a:latin typeface="Times New Roman Cyr" pitchFamily="18" charset="-52"/>
              </a:rPr>
              <a:t>Дефицит</a:t>
            </a:r>
          </a:p>
          <a:p>
            <a:pPr algn="ctr"/>
            <a:r>
              <a:rPr lang="ru-RU" b="0" dirty="0">
                <a:latin typeface="Times New Roman Cyr" pitchFamily="18" charset="-52"/>
              </a:rPr>
              <a:t>(расходы больше доходов)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489708" y="4495805"/>
            <a:ext cx="3429024" cy="65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b="0" dirty="0">
                <a:latin typeface="Times New Roman Cyr" pitchFamily="18" charset="-52"/>
              </a:rPr>
              <a:t>Профицит</a:t>
            </a:r>
          </a:p>
          <a:p>
            <a:pPr algn="ctr"/>
            <a:r>
              <a:rPr lang="ru-RU" b="0" dirty="0">
                <a:latin typeface="Times New Roman Cyr" pitchFamily="18" charset="-52"/>
              </a:rPr>
              <a:t>(доходы больше расходов)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88982" y="4281491"/>
            <a:ext cx="4377611" cy="0"/>
          </a:xfrm>
          <a:prstGeom prst="line">
            <a:avLst/>
          </a:prstGeom>
          <a:noFill/>
          <a:ln w="38100">
            <a:solidFill>
              <a:srgbClr val="E1C0BD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6061080" y="4352929"/>
            <a:ext cx="4379467" cy="0"/>
          </a:xfrm>
          <a:prstGeom prst="line">
            <a:avLst/>
          </a:prstGeom>
          <a:noFill/>
          <a:ln w="38100">
            <a:solidFill>
              <a:srgbClr val="7D9EC5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810196" y="5293593"/>
            <a:ext cx="4464496" cy="1509069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источниках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покрытия дефицита (например, </a:t>
            </a:r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имеющиеся накопления, остатки 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счёте бюджета, взять в долг</a:t>
            </a:r>
            <a:r>
              <a:rPr lang="ru-RU" sz="1600" dirty="0">
                <a:solidFill>
                  <a:srgbClr val="800000"/>
                </a:solidFill>
                <a:latin typeface="Times New Roman Cyr" pitchFamily="18" charset="-52"/>
              </a:rPr>
              <a:t>).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5989642" y="5353061"/>
            <a:ext cx="4463009" cy="1509069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(например, накапливать резервы, остатки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12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458268" y="1549177"/>
            <a:ext cx="3115195" cy="714269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354812" y="1549177"/>
            <a:ext cx="3200594" cy="714269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70236" y="2485281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994772" y="2413273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314252" y="2845321"/>
            <a:ext cx="3789103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314252" y="4141465"/>
            <a:ext cx="3705560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dirty="0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210796" y="2845321"/>
            <a:ext cx="3536619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210796" y="4069457"/>
            <a:ext cx="3620161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386260" y="5509617"/>
            <a:ext cx="3874502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дефицитном бюджете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растет долг и (или)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снижаются остатки средств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4410596" y="4213473"/>
            <a:ext cx="651630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9091116" y="2917329"/>
            <a:ext cx="651628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4410596" y="2917329"/>
            <a:ext cx="588509" cy="633739"/>
          </a:xfrm>
          <a:prstGeom prst="downArrow">
            <a:avLst>
              <a:gd name="adj1" fmla="val 50000"/>
              <a:gd name="adj2" fmla="val 2854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9163124" y="4141465"/>
            <a:ext cx="672050" cy="6337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066780" y="5581625"/>
            <a:ext cx="4210526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бюджете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снижается долг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(или)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растут остатки средств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13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sz="2000" b="1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поселения, млн.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996214"/>
              </p:ext>
            </p:extLst>
          </p:nvPr>
        </p:nvGraphicFramePr>
        <p:xfrm>
          <a:off x="594172" y="1846500"/>
          <a:ext cx="9795630" cy="5030219"/>
        </p:xfrm>
        <a:graphic>
          <a:graphicData uri="http://schemas.openxmlformats.org/drawingml/2006/table">
            <a:tbl>
              <a:tblPr/>
              <a:tblGrid>
                <a:gridCol w="2993110"/>
                <a:gridCol w="1360504"/>
                <a:gridCol w="1360504"/>
                <a:gridCol w="1360504"/>
                <a:gridCol w="1360504"/>
                <a:gridCol w="1360504"/>
              </a:tblGrid>
              <a:tr h="494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41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Доходы,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8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3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Дефицит/профицит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803084" y="1477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Times New Roman Cyr" pitchFamily="18" charset="-52"/>
            </a:endParaRPr>
          </a:p>
          <a:p>
            <a:endParaRPr lang="ru-RU" b="1" dirty="0">
              <a:latin typeface="Times New Roman Cyr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1117129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14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132" y="139545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сельского поселения, тыс.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60040"/>
              </p:ext>
            </p:extLst>
          </p:nvPr>
        </p:nvGraphicFramePr>
        <p:xfrm>
          <a:off x="666181" y="1909211"/>
          <a:ext cx="9328909" cy="5030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7459"/>
                <a:gridCol w="1008112"/>
                <a:gridCol w="1512168"/>
                <a:gridCol w="1224136"/>
                <a:gridCol w="864096"/>
                <a:gridCol w="1432938"/>
              </a:tblGrid>
              <a:tr h="648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Первоначальный план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Ожидаемое исполнение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Прогноз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 в % к первоначальному плану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305,4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338,1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116,0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Акцизы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2405,9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2393,5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2394,5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2669,8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111,6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208,2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815,1,8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715,0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162,0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Зеельный налог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2146,7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125,6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Госпошлина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5691,5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5189,3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5847,6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6328,8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122,0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Арендная плата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Доходы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от продажи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Доходы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от концессии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117,8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22,8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22,8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22,8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5809,3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5212,1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5870,4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6351,6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121,9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16802,8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13435,4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21307,6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12770,0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95,1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3366CC"/>
                          </a:solidFill>
                          <a:effectLst/>
                        </a:rPr>
                        <a:t>ДОХОДЫ ВСЕГО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22612,1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18647,5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22178,0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19121,6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102,6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3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1117129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15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132" y="139545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поступления, тыс.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38212"/>
              </p:ext>
            </p:extLst>
          </p:nvPr>
        </p:nvGraphicFramePr>
        <p:xfrm>
          <a:off x="810195" y="1909211"/>
          <a:ext cx="9353819" cy="496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9"/>
                <a:gridCol w="1008112"/>
                <a:gridCol w="1512168"/>
                <a:gridCol w="1224136"/>
                <a:gridCol w="864096"/>
                <a:gridCol w="1432938"/>
              </a:tblGrid>
              <a:tr h="792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Первоначальный план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Ожидаемое исполнение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Прогноз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 в % к первоначальному плану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	на выравнивание бюджетной обеспеченности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10289,0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10351,8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10351,8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9252,6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89,4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5484,6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2266,0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9589,5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2288,0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455,6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192,3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588,0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305,8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 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579,4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641,4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от возврата остатков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-35,8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16802,8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13435,4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15972,4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12770,0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95,1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16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b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сельского поселения, тыс.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734350"/>
              </p:ext>
            </p:extLst>
          </p:nvPr>
        </p:nvGraphicFramePr>
        <p:xfrm>
          <a:off x="593401" y="1837209"/>
          <a:ext cx="96240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250356" y="5005561"/>
            <a:ext cx="1305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45361" y="5005561"/>
            <a:ext cx="18741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(ожидаемое исполнение)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74892" y="5067116"/>
            <a:ext cx="1233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(прогноз)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236" y="6085681"/>
            <a:ext cx="2928409" cy="30777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831" y="6589737"/>
            <a:ext cx="2441822" cy="307777"/>
          </a:xfrm>
          <a:prstGeom prst="rect">
            <a:avLst/>
          </a:prstGeom>
          <a:solidFill>
            <a:srgbClr val="D2614E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Безвозмездные </a:t>
            </a:r>
            <a:r>
              <a:rPr lang="ru-RU" sz="1400" dirty="0"/>
              <a:t>поступления </a:t>
            </a:r>
          </a:p>
        </p:txBody>
      </p:sp>
    </p:spTree>
    <p:extLst>
      <p:ext uri="{BB962C8B-B14F-4D97-AF65-F5344CB8AC3E}">
        <p14:creationId xmlns:p14="http://schemas.microsoft.com/office/powerpoint/2010/main" val="17083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17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471411"/>
              </p:ext>
            </p:extLst>
          </p:nvPr>
        </p:nvGraphicFramePr>
        <p:xfrm>
          <a:off x="865677" y="1703229"/>
          <a:ext cx="9624060" cy="572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223873" y="6227845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2023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43065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2024 год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2468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18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в 2025 году,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69466"/>
              </p:ext>
            </p:extLst>
          </p:nvPr>
        </p:nvGraphicFramePr>
        <p:xfrm>
          <a:off x="1070994" y="1693193"/>
          <a:ext cx="910024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01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 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</a:endParaRPr>
          </a:p>
          <a:p>
            <a:pPr marL="405668" indent="-405668"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решения  Совета депутатов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о бюджете сельского поселения и основными показателями его исполнения.</a:t>
            </a:r>
          </a:p>
          <a:p>
            <a:pPr marL="405668" indent="-405668"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сельского поселения затрагивает интересы каждого жителя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pPr marL="405668" indent="-405668"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и как налогоплательщики, и как потребители общественных благ — должны быть уверены в том, что передаваемые ими в распоряжение сельского поселения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405668" indent="-405668"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сельского поселения.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19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43948"/>
              </p:ext>
            </p:extLst>
          </p:nvPr>
        </p:nvGraphicFramePr>
        <p:xfrm>
          <a:off x="378148" y="1395453"/>
          <a:ext cx="9777304" cy="252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21430"/>
              </p:ext>
            </p:extLst>
          </p:nvPr>
        </p:nvGraphicFramePr>
        <p:xfrm>
          <a:off x="925016" y="3493393"/>
          <a:ext cx="8771930" cy="374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20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498971"/>
              </p:ext>
            </p:extLst>
          </p:nvPr>
        </p:nvGraphicFramePr>
        <p:xfrm>
          <a:off x="666180" y="2125242"/>
          <a:ext cx="95520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75962" y="6373713"/>
            <a:ext cx="210732" cy="382332"/>
          </a:xfrm>
          <a:prstGeom prst="rect">
            <a:avLst/>
          </a:prstGeom>
        </p:spPr>
        <p:txBody>
          <a:bodyPr wrap="none" lIns="104315" tIns="52157" rIns="104315" bIns="52157">
            <a:spAutoFit/>
          </a:bodyPr>
          <a:lstStyle/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4332" y="6373713"/>
            <a:ext cx="202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6150" y="6373713"/>
            <a:ext cx="210731" cy="382332"/>
          </a:xfrm>
          <a:prstGeom prst="rect">
            <a:avLst/>
          </a:prstGeom>
        </p:spPr>
        <p:txBody>
          <a:bodyPr wrap="none" lIns="104315" tIns="52157" rIns="104315" bIns="52157">
            <a:spAutoFit/>
          </a:bodyPr>
          <a:lstStyle/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6694" y="6386713"/>
            <a:ext cx="18877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первоначальный план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91515" y="6373713"/>
            <a:ext cx="1307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уточненный план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36602" y="6373713"/>
            <a:ext cx="123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045121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сельского поселения в 2024 – 2025 годах, тыс. рублей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21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сельского поселения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отраслям на 2025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438052"/>
              </p:ext>
            </p:extLst>
          </p:nvPr>
        </p:nvGraphicFramePr>
        <p:xfrm>
          <a:off x="738188" y="1909217"/>
          <a:ext cx="9185483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22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71946"/>
              </p:ext>
            </p:extLst>
          </p:nvPr>
        </p:nvGraphicFramePr>
        <p:xfrm>
          <a:off x="450156" y="1944889"/>
          <a:ext cx="9858442" cy="4974842"/>
        </p:xfrm>
        <a:graphic>
          <a:graphicData uri="http://schemas.openxmlformats.org/drawingml/2006/table">
            <a:tbl>
              <a:tblPr/>
              <a:tblGrid>
                <a:gridCol w="5272962"/>
                <a:gridCol w="822092"/>
                <a:gridCol w="940847"/>
                <a:gridCol w="940847"/>
                <a:gridCol w="940847"/>
                <a:gridCol w="940847"/>
              </a:tblGrid>
              <a:tr h="972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под-раздел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7995,4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7812,8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7785,2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1091,8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1091,8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1091,8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6283,3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6101,7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6074,2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619,3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618,3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618,2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Национальная оборона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02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393,5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431,3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446,8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Мобилизационная и вневойсковая подготовка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393,5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431,3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446,8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629,5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393,1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393,1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629,5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393,1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393,1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23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39974"/>
              </p:ext>
            </p:extLst>
          </p:nvPr>
        </p:nvGraphicFramePr>
        <p:xfrm>
          <a:off x="522164" y="1693193"/>
          <a:ext cx="9505056" cy="4630284"/>
        </p:xfrm>
        <a:graphic>
          <a:graphicData uri="http://schemas.openxmlformats.org/drawingml/2006/table">
            <a:tbl>
              <a:tblPr/>
              <a:tblGrid>
                <a:gridCol w="5045161"/>
                <a:gridCol w="811600"/>
                <a:gridCol w="928840"/>
                <a:gridCol w="928840"/>
                <a:gridCol w="928840"/>
                <a:gridCol w="861775"/>
              </a:tblGrid>
              <a:tr h="1178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под-раздел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8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5157,7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4276,5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5173,9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Дорожное хозяйство (дорожные фонды)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09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4957,8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4276,5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5173,9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199,9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0,0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Жилищно - коммунальное хозяйство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3970,1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3112,2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2404,0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3970,1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3112,2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2404,0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39,8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39,8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39,8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>
                          <a:latin typeface="Times New Roman"/>
                        </a:rPr>
                        <a:t>Молодежная политика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39,8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39,8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39,8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Культура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, кинематография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10,6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10,6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10,6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Культура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24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6446"/>
              </p:ext>
            </p:extLst>
          </p:nvPr>
        </p:nvGraphicFramePr>
        <p:xfrm>
          <a:off x="594172" y="1909217"/>
          <a:ext cx="9644129" cy="3973157"/>
        </p:xfrm>
        <a:graphic>
          <a:graphicData uri="http://schemas.openxmlformats.org/drawingml/2006/table">
            <a:tbl>
              <a:tblPr/>
              <a:tblGrid>
                <a:gridCol w="4968552"/>
                <a:gridCol w="994001"/>
                <a:gridCol w="920394"/>
                <a:gridCol w="920394"/>
                <a:gridCol w="920394"/>
                <a:gridCol w="920394"/>
              </a:tblGrid>
              <a:tr h="1333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под-раздел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908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851,1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851,1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851,18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9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Пенсионное обеспечение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851,1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851,1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851,1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7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74,5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74,5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74,5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74,5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74,5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74,5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Условно утвержденные расходы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363,4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755,4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х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х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19121,6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17364,7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17933,8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25</a:t>
            </a:r>
            <a:endParaRPr lang="ru-RU" sz="50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сельского поселения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жилищно-коммунальное хозяйство, тыс. рублей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35812"/>
              </p:ext>
            </p:extLst>
          </p:nvPr>
        </p:nvGraphicFramePr>
        <p:xfrm>
          <a:off x="334702" y="1992654"/>
          <a:ext cx="9930452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26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хозяйство, тыс. рублей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106340" y="1708334"/>
            <a:ext cx="6990833" cy="866583"/>
          </a:xfrm>
          <a:prstGeom prst="roundRect">
            <a:avLst/>
          </a:prstGeom>
          <a:solidFill>
            <a:srgbClr val="A8B4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2100" b="1" dirty="0" smtClean="0">
                <a:latin typeface="Arial" charset="0"/>
              </a:rPr>
              <a:t>2025 год</a:t>
            </a:r>
          </a:p>
          <a:p>
            <a:pPr algn="ctr" defTabSz="104314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 3970,1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одним вырезанным скругленным углом 16"/>
          <p:cNvSpPr/>
          <p:nvPr/>
        </p:nvSpPr>
        <p:spPr bwMode="auto">
          <a:xfrm>
            <a:off x="865676" y="2773313"/>
            <a:ext cx="9526101" cy="4464496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благоустройство, в том числе: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освещение улиц – 1457,7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проведение работ по озеленению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231,8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проведение работ по благоустройству территории – 890,5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поддержку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реализации проектов территориальных общественных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самоуправлений – 320,0,0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содержание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гражданских захоронений – 459,4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расходы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сохранению, использованию и популяризации объектов культурного наследия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- 125,0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ликвидацию стихийных, несанкционированных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свалок – 146,7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 по борьбе с борщевиком Сосновского – 339,0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27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сельского поселения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дорожное хозяйство, тыс. рублей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47258"/>
              </p:ext>
            </p:extLst>
          </p:nvPr>
        </p:nvGraphicFramePr>
        <p:xfrm>
          <a:off x="336714" y="1705106"/>
          <a:ext cx="9624060" cy="572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223873" y="6227845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2025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43065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2026 год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2468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2027 год</a:t>
            </a:r>
          </a:p>
        </p:txBody>
      </p:sp>
    </p:spTree>
    <p:extLst>
      <p:ext uri="{BB962C8B-B14F-4D97-AF65-F5344CB8AC3E}">
        <p14:creationId xmlns:p14="http://schemas.microsoft.com/office/powerpoint/2010/main" val="4321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28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148" y="901105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 непрограммные направления расходов  бюджета сельского поселения, тыс. рублей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15393"/>
              </p:ext>
            </p:extLst>
          </p:nvPr>
        </p:nvGraphicFramePr>
        <p:xfrm>
          <a:off x="306140" y="1633497"/>
          <a:ext cx="9929883" cy="4464500"/>
        </p:xfrm>
        <a:graphic>
          <a:graphicData uri="http://schemas.openxmlformats.org/drawingml/2006/table">
            <a:tbl>
              <a:tblPr/>
              <a:tblGrid>
                <a:gridCol w="6840760"/>
                <a:gridCol w="1080120"/>
                <a:gridCol w="1080120"/>
                <a:gridCol w="928883"/>
              </a:tblGrid>
              <a:tr h="20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сельского поселения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87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«Реформирование и развитие муниципальной службы в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Федорковском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поселении20на 2020 – 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4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на 2020 – 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674,6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674,6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на 2020-2027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3179,8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2471,7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первичных мер пожарной безопасности  в границах населенных пунктов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на 2020-2027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«Развитие, ремонт и содержание автомобильных дорог общего пользования местного значения, в границах населенных пунктов, проездов, тротуаров и общественных территорий в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Федорковском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2020 -2027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4276,5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5173,9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и распоряжение муниципальным имуществом сельском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на 2020-2027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для развития  малого и среднего предпринимательства,  содействие в развитии  сельскохозяйственного производства, на территории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на 2020-2027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10451,94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8475,6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8664,8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ctr"/>
            <a:r>
              <a:rPr lang="ru-RU" sz="2000" b="1" dirty="0"/>
              <a:t>ЧТО ТАКОЕ БЮДЖЕТ? КАКИЕ БЫВАЮТ БЮДЖЕТЫ?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4839" y="1768929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Со </a:t>
            </a:r>
            <a:r>
              <a:rPr lang="ru-RU" dirty="0" err="1"/>
              <a:t>старонормандского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bougette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/>
              <a:t>— это сумка, кошелёк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735247"/>
            <a:ext cx="1944216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2817" y="2593708"/>
            <a:ext cx="414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КОНСОЛИДИРОВАННЫЙ </a:t>
            </a:r>
            <a:r>
              <a:rPr lang="ru-RU" dirty="0"/>
              <a:t>БЮДЖЕТ </a:t>
            </a:r>
          </a:p>
          <a:p>
            <a:pPr algn="ctr"/>
            <a:r>
              <a:rPr lang="ru-RU" dirty="0"/>
              <a:t>НОВГОРОДСКОЙ ОБЛАСТИ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7547965"/>
              </p:ext>
            </p:extLst>
          </p:nvPr>
        </p:nvGraphicFramePr>
        <p:xfrm>
          <a:off x="594031" y="3423020"/>
          <a:ext cx="7128933" cy="380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7540854" y="3781425"/>
            <a:ext cx="2020687" cy="1273182"/>
          </a:xfrm>
          <a:prstGeom prst="roundRect">
            <a:avLst>
              <a:gd name="adj" fmla="val 10000"/>
            </a:avLst>
          </a:prstGeom>
          <a:solidFill>
            <a:srgbClr val="A8B4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3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666272" y="3195563"/>
            <a:ext cx="1249288" cy="53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70636" y="3245674"/>
            <a:ext cx="1147568" cy="39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94972" y="4028954"/>
            <a:ext cx="1919442" cy="1208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1 </a:t>
            </a:r>
          </a:p>
          <a:p>
            <a:pPr algn="ctr"/>
            <a:r>
              <a:rPr lang="ru-RU" sz="1300" dirty="0" smtClean="0"/>
              <a:t>Областной бюджет</a:t>
            </a:r>
          </a:p>
          <a:p>
            <a:pPr algn="ctr"/>
            <a:endParaRPr lang="ru-RU" sz="1300" dirty="0"/>
          </a:p>
          <a:p>
            <a:pPr algn="ctr"/>
            <a:endParaRPr lang="ru-RU" sz="1300" dirty="0" smtClean="0"/>
          </a:p>
          <a:p>
            <a:pPr algn="ctr"/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29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 непрограммные направления расходов  бюджета сельского поселения, тыс. рублей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74612"/>
              </p:ext>
            </p:extLst>
          </p:nvPr>
        </p:nvGraphicFramePr>
        <p:xfrm>
          <a:off x="522164" y="1837209"/>
          <a:ext cx="9858444" cy="2498254"/>
        </p:xfrm>
        <a:graphic>
          <a:graphicData uri="http://schemas.openxmlformats.org/drawingml/2006/table">
            <a:tbl>
              <a:tblPr/>
              <a:tblGrid>
                <a:gridCol w="6143668"/>
                <a:gridCol w="1214446"/>
                <a:gridCol w="1285884"/>
                <a:gridCol w="1214446"/>
              </a:tblGrid>
              <a:tr h="55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latin typeface="Times New Roman"/>
                        </a:rPr>
                        <a:t>Непрограммные направления расходов  бюджета </a:t>
                      </a:r>
                      <a:r>
                        <a:rPr lang="ru-RU" sz="1500" b="1" i="0" u="none" strike="noStrike" dirty="0" err="1" smtClean="0">
                          <a:latin typeface="Times New Roman"/>
                        </a:rPr>
                        <a:t>Федорковского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 сельского 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поселения </a:t>
                      </a: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11139" marR="11139" marT="10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11139" marR="11139" marT="10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11139" marR="11139" marT="10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442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Расходы на обеспечение деятельности органов местного самоуправления сельского поселения, не отнесенные к муниципальным программам 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сельского поселения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7375,2</a:t>
                      </a: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7193,5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7166,0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Прочие расходы, не отнесенные к муниципальным программам 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Федорковского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сельского поселения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1294,6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1332,3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1347,9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Условно утвержденные расходы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364,0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756,0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19121,6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17000,7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17177,8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30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697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«Противодействия коррупции в органах местного самоуправления </a:t>
            </a: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2020 –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75060"/>
              </p:ext>
            </p:extLst>
          </p:nvPr>
        </p:nvGraphicFramePr>
        <p:xfrm>
          <a:off x="378149" y="1693193"/>
          <a:ext cx="4524183" cy="3220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183"/>
              </a:tblGrid>
              <a:tr h="252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 обеспечение системы муниципальной службы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2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района Новгородской области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3270"/>
              </p:ext>
            </p:extLst>
          </p:nvPr>
        </p:nvGraphicFramePr>
        <p:xfrm>
          <a:off x="5058669" y="1909217"/>
          <a:ext cx="4690200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00"/>
                <a:gridCol w="1563400"/>
                <a:gridCol w="1563400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0420" y="4995871"/>
            <a:ext cx="8688448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96177"/>
              </p:ext>
            </p:extLst>
          </p:nvPr>
        </p:nvGraphicFramePr>
        <p:xfrm>
          <a:off x="1846238" y="5514591"/>
          <a:ext cx="7172870" cy="1003138"/>
        </p:xfrm>
        <a:graphic>
          <a:graphicData uri="http://schemas.openxmlformats.org/drawingml/2006/table">
            <a:tbl>
              <a:tblPr/>
              <a:tblGrid>
                <a:gridCol w="7172870"/>
              </a:tblGrid>
              <a:tr h="33763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20,1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тыс. рублей</a:t>
                      </a:r>
                      <a:endParaRPr lang="ru-RU" sz="15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255" marR="7255" marT="6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5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Размещение официальных документов в официальном вестнике газеты "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Приильменская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правда»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55" marR="7255" marT="6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31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697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«Управление муниципальными финансами </a:t>
            </a: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2020 –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12024"/>
              </p:ext>
            </p:extLst>
          </p:nvPr>
        </p:nvGraphicFramePr>
        <p:xfrm>
          <a:off x="378148" y="1693193"/>
          <a:ext cx="4309299" cy="304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299"/>
              </a:tblGrid>
              <a:tr h="359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237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Проведение эффективной государственной политики в сфере управления финансами, обеспечение долгосрочной сбалансированности, устойчивости бюджетной системы Полавского сельского поселения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12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89706"/>
              </p:ext>
            </p:extLst>
          </p:nvPr>
        </p:nvGraphicFramePr>
        <p:xfrm>
          <a:off x="4842643" y="1837209"/>
          <a:ext cx="4576023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341"/>
                <a:gridCol w="1525341"/>
                <a:gridCol w="1525341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674,6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674,6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674,6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4789537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60492"/>
              </p:ext>
            </p:extLst>
          </p:nvPr>
        </p:nvGraphicFramePr>
        <p:xfrm>
          <a:off x="1818308" y="5293593"/>
          <a:ext cx="6912768" cy="1296144"/>
        </p:xfrm>
        <a:graphic>
          <a:graphicData uri="http://schemas.openxmlformats.org/drawingml/2006/table">
            <a:tbl>
              <a:tblPr/>
              <a:tblGrid>
                <a:gridCol w="6912768"/>
              </a:tblGrid>
              <a:tr h="333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иных межбюджетных  трансфертов муниципальному району по выполнению полномочий поселения в текущем финансовом году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32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945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94958"/>
              </p:ext>
            </p:extLst>
          </p:nvPr>
        </p:nvGraphicFramePr>
        <p:xfrm>
          <a:off x="453527" y="1693193"/>
          <a:ext cx="4212262" cy="235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262"/>
              </a:tblGrid>
              <a:tr h="230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5933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Комплексное решение проблем благоустройства и улучшение внешнего вида территории поселения.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Повышение эстетического уровня благоустройства и дизайна  поселения, формирование комфортной среды жизнедеятельности, наиболее полно удовлетворяющей материальные и духовные потребности человека.</a:t>
                      </a:r>
                      <a:endParaRPr lang="ru-RU" sz="13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868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262"/>
              </p:ext>
            </p:extLst>
          </p:nvPr>
        </p:nvGraphicFramePr>
        <p:xfrm>
          <a:off x="4842644" y="2053233"/>
          <a:ext cx="4718898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966"/>
                <a:gridCol w="1572966"/>
                <a:gridCol w="1572966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3179,8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2471,7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35444"/>
              </p:ext>
            </p:extLst>
          </p:nvPr>
        </p:nvGraphicFramePr>
        <p:xfrm>
          <a:off x="198127" y="4834055"/>
          <a:ext cx="10297144" cy="2403754"/>
        </p:xfrm>
        <a:graphic>
          <a:graphicData uri="http://schemas.openxmlformats.org/drawingml/2006/table">
            <a:tbl>
              <a:tblPr/>
              <a:tblGrid>
                <a:gridCol w="1296141"/>
                <a:gridCol w="1441948"/>
                <a:gridCol w="1259106"/>
                <a:gridCol w="1301826"/>
                <a:gridCol w="1236735"/>
                <a:gridCol w="1287915"/>
                <a:gridCol w="1287915"/>
                <a:gridCol w="1185558"/>
              </a:tblGrid>
              <a:tr h="707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1457,8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1125,5,6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тыс. руб.</a:t>
                      </a: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231,8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459,4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тыс.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146,7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171,6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 тыс.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125,0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320,0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961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Освещение улиц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Федорковского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Реализация прочих мероприятий благоустройства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Федорковского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Озеленение территории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Федорковского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Содержание мест захоронений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Федорковского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Ликвидация стихийных,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несанкциониро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-ванных свалок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 мест массового отдыха людей на водных объектах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Сохранение, использование и популяризация объектов культурного наследия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Поддержка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реализации проектов территориальных общественных самоуправлений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4172" y="4285481"/>
            <a:ext cx="8688448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33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769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  </a:t>
            </a: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границах населенных пунктов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57461"/>
              </p:ext>
            </p:extLst>
          </p:nvPr>
        </p:nvGraphicFramePr>
        <p:xfrm>
          <a:off x="378148" y="1837209"/>
          <a:ext cx="4452175" cy="30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175"/>
              </a:tblGrid>
              <a:tr h="359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1732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Создание необходимых условий для обеспечения первичных мер пожарной безопасности на территории </a:t>
                      </a:r>
                      <a:r>
                        <a:rPr lang="ru-RU" sz="1300" baseline="0" dirty="0" err="1" smtClean="0"/>
                        <a:t>Федорковского</a:t>
                      </a:r>
                      <a:r>
                        <a:rPr lang="ru-RU" sz="1300" baseline="0" dirty="0" smtClean="0"/>
                        <a:t> сельского поселения.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Создание на территории сельского поселения эффективной системы профилактики пожаров, снижения травматизма и гибели людей и имущества от пожаров.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12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97013"/>
              </p:ext>
            </p:extLst>
          </p:nvPr>
        </p:nvGraphicFramePr>
        <p:xfrm>
          <a:off x="4986660" y="1909217"/>
          <a:ext cx="4752528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325,4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325,4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65357"/>
              </p:ext>
            </p:extLst>
          </p:nvPr>
        </p:nvGraphicFramePr>
        <p:xfrm>
          <a:off x="417478" y="5268991"/>
          <a:ext cx="9321710" cy="1440160"/>
        </p:xfrm>
        <a:graphic>
          <a:graphicData uri="http://schemas.openxmlformats.org/drawingml/2006/table">
            <a:tbl>
              <a:tblPr/>
              <a:tblGrid>
                <a:gridCol w="4660856"/>
                <a:gridCol w="4660854"/>
              </a:tblGrid>
              <a:tr h="511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533,8 тыс. руб.</a:t>
                      </a:r>
                      <a:endParaRPr lang="ru-RU" sz="15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28,0 тыс. руб.</a:t>
                      </a:r>
                      <a:endParaRPr lang="ru-RU" sz="1500" b="1" i="0" u="none" strike="noStrike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886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Оборудование подъезда с площадкой с твердым покрытием (5 штук)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Приобретение пожарно-технического противопожарного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4212" y="4717529"/>
            <a:ext cx="8976480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34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945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«Развитие, ремонт и содержание автомобильных дорог общего пользования местного значения, в границах населенных пунктов, проездов, тротуаров и общественных территорий в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Федорковском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сельском поселении на 2020 -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88801"/>
              </p:ext>
            </p:extLst>
          </p:nvPr>
        </p:nvGraphicFramePr>
        <p:xfrm>
          <a:off x="450156" y="1981226"/>
          <a:ext cx="5184576" cy="321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</a:tblGrid>
              <a:tr h="262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6767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Улучшение состояния проездов в пределах  границ  сельского поселения.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Обеспечение безопасности дорожного движения на автомобильных дорогах  местного значения и тротуарах в границах населенных пунктов </a:t>
                      </a:r>
                      <a:r>
                        <a:rPr lang="ru-RU" sz="1300" baseline="0" dirty="0" err="1" smtClean="0"/>
                        <a:t>Федорковского</a:t>
                      </a:r>
                      <a:r>
                        <a:rPr lang="ru-RU" sz="1300" baseline="0" dirty="0" smtClean="0"/>
                        <a:t> сельского поселения, сокращение количества дорожно-транспортных происшествий и снижение ущерба от этих происшествий.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3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61103"/>
              </p:ext>
            </p:extLst>
          </p:nvPr>
        </p:nvGraphicFramePr>
        <p:xfrm>
          <a:off x="5778748" y="1869262"/>
          <a:ext cx="4601826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08"/>
                <a:gridCol w="1536009"/>
                <a:gridCol w="1536009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4957,8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4276,5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5173,9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6140" y="5293593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51845"/>
              </p:ext>
            </p:extLst>
          </p:nvPr>
        </p:nvGraphicFramePr>
        <p:xfrm>
          <a:off x="202592" y="5797649"/>
          <a:ext cx="10184668" cy="1463141"/>
        </p:xfrm>
        <a:graphic>
          <a:graphicData uri="http://schemas.openxmlformats.org/drawingml/2006/table">
            <a:tbl>
              <a:tblPr/>
              <a:tblGrid>
                <a:gridCol w="2551820"/>
                <a:gridCol w="3024336"/>
                <a:gridCol w="4608512"/>
              </a:tblGrid>
              <a:tr h="409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2456,6 тыс. рублей</a:t>
                      </a:r>
                      <a:endParaRPr lang="ru-RU" sz="15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2501,2 </a:t>
                      </a:r>
                      <a:r>
                        <a:rPr lang="ru-RU" sz="1500" b="1" i="0" u="none" strike="noStrike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ыс</a:t>
                      </a:r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. рублей</a:t>
                      </a:r>
                      <a:endParaRPr lang="ru-RU" sz="15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540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Работы по ремонту автомобильных дорог Полавского сельского поселения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Содержание автомобильных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дорог общего пользования Полавского сельского поселения</a:t>
                      </a: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5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1117129"/>
            <a:ext cx="10693399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«Управление и распоряжение муниципальным имуществом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60299"/>
              </p:ext>
            </p:extLst>
          </p:nvPr>
        </p:nvGraphicFramePr>
        <p:xfrm>
          <a:off x="454487" y="1909218"/>
          <a:ext cx="3926510" cy="261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10"/>
              </a:tblGrid>
              <a:tr h="32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7424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Обеспечение эффективного владения, пользования и распоряжения муниципальным имуществом</a:t>
                      </a:r>
                      <a:endParaRPr lang="ru-RU" sz="13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210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17752"/>
              </p:ext>
            </p:extLst>
          </p:nvPr>
        </p:nvGraphicFramePr>
        <p:xfrm>
          <a:off x="4626619" y="2413273"/>
          <a:ext cx="4792047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349"/>
                <a:gridCol w="1597349"/>
                <a:gridCol w="1597349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8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199,0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04359"/>
              </p:ext>
            </p:extLst>
          </p:nvPr>
        </p:nvGraphicFramePr>
        <p:xfrm>
          <a:off x="2106340" y="5989071"/>
          <a:ext cx="6480720" cy="936104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314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199,0 тыс. руб.</a:t>
                      </a:r>
                      <a:endParaRPr lang="ru-RU" sz="15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14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Изготовление межевых планов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9013" y="5437609"/>
            <a:ext cx="9275372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  <p:extLst>
      <p:ext uri="{BB962C8B-B14F-4D97-AF65-F5344CB8AC3E}">
        <p14:creationId xmlns:p14="http://schemas.microsoft.com/office/powerpoint/2010/main" val="39693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36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697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для развития  малого и среднего предпринимательства,  содействие в развитии  сельскохозяйственного производства, на территории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35092"/>
              </p:ext>
            </p:extLst>
          </p:nvPr>
        </p:nvGraphicFramePr>
        <p:xfrm>
          <a:off x="5329526" y="2269257"/>
          <a:ext cx="4502874" cy="207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58"/>
                <a:gridCol w="1500958"/>
                <a:gridCol w="1500958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35223" y="5077569"/>
            <a:ext cx="8688448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52778"/>
              </p:ext>
            </p:extLst>
          </p:nvPr>
        </p:nvGraphicFramePr>
        <p:xfrm>
          <a:off x="275763" y="2125241"/>
          <a:ext cx="4595051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5051"/>
              </a:tblGrid>
              <a:tr h="31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7491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Устойчивое развитие сельской территории, повышение уровня жизни сельского населения, содействие созданию условий для развития малого и среднего предпринимательства на территории </a:t>
                      </a:r>
                      <a:r>
                        <a:rPr lang="ru-RU" sz="1300" baseline="0" dirty="0" err="1" smtClean="0"/>
                        <a:t>Федорковского</a:t>
                      </a:r>
                      <a:r>
                        <a:rPr lang="ru-RU" sz="1300" baseline="0" dirty="0" smtClean="0"/>
                        <a:t> сельского поселения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0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391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Федорковского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</a:p>
                    <a:p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33018"/>
              </p:ext>
            </p:extLst>
          </p:nvPr>
        </p:nvGraphicFramePr>
        <p:xfrm>
          <a:off x="2538388" y="5629031"/>
          <a:ext cx="6336704" cy="1464762"/>
        </p:xfrm>
        <a:graphic>
          <a:graphicData uri="http://schemas.openxmlformats.org/drawingml/2006/table">
            <a:tbl>
              <a:tblPr/>
              <a:tblGrid>
                <a:gridCol w="6336704"/>
              </a:tblGrid>
              <a:tr h="277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0,8 тыс. руб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7255" marR="7255" marT="6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87091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Размещение публикаций, рекламно- информационных материалов о проблемах, достижениях и перспективах развития малого и среднего предпринимательства в  сельском  поселении на информационных стендах в Администрации сельского поселения</a:t>
                      </a:r>
                    </a:p>
                  </a:txBody>
                  <a:tcPr marL="7255" marR="7255" marT="6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37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1117129"/>
            <a:ext cx="10693399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дефицит (-), профицит (+), бюджета </a:t>
            </a:r>
            <a:b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685379"/>
              </p:ext>
            </p:extLst>
          </p:nvPr>
        </p:nvGraphicFramePr>
        <p:xfrm>
          <a:off x="594172" y="3133353"/>
          <a:ext cx="969162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38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196" y="1621185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Федорковского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Парфинского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Адрес: 175132, д.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Федорково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ул. Новая, д. 3,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 / факс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(81650)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6-42-12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admfedorkovo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 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97653"/>
              </p:ext>
            </p:extLst>
          </p:nvPr>
        </p:nvGraphicFramePr>
        <p:xfrm>
          <a:off x="450156" y="1609705"/>
          <a:ext cx="9858444" cy="496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424182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проекта бюджета очередного года (органы местного самоуправления)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 экономического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обоснования доходов и расходов бюджета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51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бюджета очередного года (представительные органы местного самоуправления)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D2614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161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бюджета очередного года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представительные органы местного самоуправления)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  бюджета на очередной  финансовый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92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в текущем году (органы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 ) 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доходов бюджета и  распределение средств в 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соответствии с решением о бюджете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492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отчета об исполнении бюджета предыдущего года (представительные органы местного самоуправления) 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D2614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решения Совета депутатов об исполнении бюджета за отчетный финансовый год</a:t>
                      </a:r>
                    </a:p>
                    <a:p>
                      <a:endParaRPr lang="ru-RU" sz="1800" b="1" dirty="0">
                        <a:solidFill>
                          <a:srgbClr val="D2614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39</a:t>
            </a:r>
            <a:endParaRPr lang="ru-RU" sz="5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8982" y="1909217"/>
            <a:ext cx="8429684" cy="2789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801688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БЛАГОДАРИМ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</a:b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ЗА ВНИМАНИЕ!</a:t>
            </a:r>
          </a:p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132" y="1190261"/>
            <a:ext cx="1022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Доходы бюджета – это безвозмездные и безвозвратные поступления денежных средств в бюджет</a:t>
            </a:r>
            <a:endParaRPr lang="ru-RU" b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834532" y="1765201"/>
            <a:ext cx="3284136" cy="794800"/>
          </a:xfrm>
          <a:prstGeom prst="flowChartAlternateProcess">
            <a:avLst/>
          </a:prstGeom>
          <a:solidFill>
            <a:srgbClr val="A8B4AD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38188" y="2917329"/>
            <a:ext cx="2862712" cy="8735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906540" y="2917329"/>
            <a:ext cx="3115195" cy="87358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7218908" y="2917329"/>
            <a:ext cx="2864568" cy="87358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Безвозмездные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поступления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66180" y="3853433"/>
            <a:ext cx="2862712" cy="349431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Налоговым кодексом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→земельный налог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 налог на имущество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→другие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762524" y="3853433"/>
            <a:ext cx="3198738" cy="349431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пошлин и сборов,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законодательством, а также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штрафов за нарушение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законодательства,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→доходы от использования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имущества и земли;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→штрафные санкции;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→другие.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177136" y="3853433"/>
            <a:ext cx="2948111" cy="349431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трансферты),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организаций, граждан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неналоговых доходов).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2106339" y="2557289"/>
            <a:ext cx="2952327" cy="28803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5346700" y="2557289"/>
            <a:ext cx="3240360" cy="28803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>
            <a:off x="5418708" y="2557289"/>
            <a:ext cx="0" cy="36004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05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06140" y="1117129"/>
            <a:ext cx="10081120" cy="15090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обязательный, индивидуально безвозмездный платеж, взимаемый с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организаций и физических лиц в форме отчуждения принадлежащих им на праве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собственности, хозяйственного ведения или оперативного управления денежных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 в целях финансового обеспечения деятельности государства и (или)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181140" y="2943170"/>
            <a:ext cx="2331120" cy="4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</a:rPr>
              <a:t>ВИДЫ НАЛОГОВ</a:t>
            </a:r>
            <a:endParaRPr lang="ru-RU" sz="2400" b="0" dirty="0">
              <a:solidFill>
                <a:srgbClr val="C00000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17478" y="4607024"/>
            <a:ext cx="2864568" cy="277829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обязательны к уплате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всей территории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прибыль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Акцизы.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546500" y="4608813"/>
            <a:ext cx="3117052" cy="277829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законами субъектов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на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территориях субъектов РФ,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Транспортный налог.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895327" y="4251967"/>
            <a:ext cx="3456384" cy="313335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нормативными актами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представительных органов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образований 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обязательны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 уплате на территориях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лиц.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1674292" y="442949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986660" y="442949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8371036" y="406945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170236" y="3781425"/>
            <a:ext cx="8489024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242244" y="3421385"/>
            <a:ext cx="1575978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2060"/>
                </a:solidFill>
              </a:rPr>
              <a:t>Федеральные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482604" y="3493393"/>
            <a:ext cx="1621246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 smtClean="0">
                <a:solidFill>
                  <a:srgbClr val="002060"/>
                </a:solidFill>
              </a:rPr>
              <a:t>Региональные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794972" y="3421385"/>
            <a:ext cx="1103541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 smtClean="0">
                <a:solidFill>
                  <a:srgbClr val="002060"/>
                </a:solidFill>
              </a:rPr>
              <a:t>Местные</a:t>
            </a:r>
            <a:endParaRPr lang="ru-RU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06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 сельского поселения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32867"/>
              </p:ext>
            </p:extLst>
          </p:nvPr>
        </p:nvGraphicFramePr>
        <p:xfrm>
          <a:off x="634639" y="1765201"/>
          <a:ext cx="9289032" cy="4077518"/>
        </p:xfrm>
        <a:graphic>
          <a:graphicData uri="http://schemas.openxmlformats.org/drawingml/2006/table">
            <a:tbl>
              <a:tblPr/>
              <a:tblGrid>
                <a:gridCol w="6125075"/>
                <a:gridCol w="3163957"/>
              </a:tblGrid>
              <a:tr h="89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законодательством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сельского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84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Доходы, формирующие муниципальный дорожный фонд сельского поселения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(млн. рублей)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08203"/>
              </p:ext>
            </p:extLst>
          </p:nvPr>
        </p:nvGraphicFramePr>
        <p:xfrm>
          <a:off x="556579" y="2002041"/>
          <a:ext cx="9523809" cy="515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04371" y="5869657"/>
            <a:ext cx="3615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ДП – дорожный фонд поселения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1139" y="201255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81881" y="203090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5012" y="200204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 dirty="0" smtClean="0">
                <a:cs typeface="Arial" panose="020B0604020202020204" pitchFamily="34" charset="0"/>
                <a:sym typeface="Rasa Medium"/>
              </a:rPr>
              <a:t>ФЕДОРКОВСКОГО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319" y="1102641"/>
            <a:ext cx="9937104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4777"/>
              </p:ext>
            </p:extLst>
          </p:nvPr>
        </p:nvGraphicFramePr>
        <p:xfrm>
          <a:off x="521013" y="1837209"/>
          <a:ext cx="9938255" cy="4981759"/>
        </p:xfrm>
        <a:graphic>
          <a:graphicData uri="http://schemas.openxmlformats.org/drawingml/2006/table">
            <a:tbl>
              <a:tblPr/>
              <a:tblGrid>
                <a:gridCol w="4393639"/>
                <a:gridCol w="5544616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6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дар, пожертвование)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1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приходить на помощь)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государственных полномочий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2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либо на условиях долевого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либо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полном объеме расходов других бюджетов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17051</TotalTime>
  <Words>3279</Words>
  <Application>Microsoft Office PowerPoint</Application>
  <PresentationFormat>Произвольный</PresentationFormat>
  <Paragraphs>1008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л</cp:lastModifiedBy>
  <cp:revision>1986</cp:revision>
  <cp:lastPrinted>2021-11-16T10:29:17Z</cp:lastPrinted>
  <dcterms:created xsi:type="dcterms:W3CDTF">2017-03-10T15:25:40Z</dcterms:created>
  <dcterms:modified xsi:type="dcterms:W3CDTF">2024-12-09T13:17:25Z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