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8"/>
  </p:notesMasterIdLst>
  <p:sldIdLst>
    <p:sldId id="407" r:id="rId2"/>
    <p:sldId id="387" r:id="rId3"/>
    <p:sldId id="391" r:id="rId4"/>
    <p:sldId id="395" r:id="rId5"/>
    <p:sldId id="393" r:id="rId6"/>
    <p:sldId id="419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7" r:id="rId16"/>
    <p:sldId id="418" r:id="rId17"/>
    <p:sldId id="420" r:id="rId18"/>
    <p:sldId id="421" r:id="rId19"/>
    <p:sldId id="427" r:id="rId20"/>
    <p:sldId id="428" r:id="rId21"/>
    <p:sldId id="429" r:id="rId22"/>
    <p:sldId id="430" r:id="rId23"/>
    <p:sldId id="431" r:id="rId24"/>
    <p:sldId id="432" r:id="rId25"/>
    <p:sldId id="470" r:id="rId26"/>
    <p:sldId id="456" r:id="rId27"/>
    <p:sldId id="457" r:id="rId28"/>
    <p:sldId id="458" r:id="rId29"/>
    <p:sldId id="459" r:id="rId30"/>
    <p:sldId id="460" r:id="rId31"/>
    <p:sldId id="463" r:id="rId32"/>
    <p:sldId id="465" r:id="rId33"/>
    <p:sldId id="468" r:id="rId34"/>
    <p:sldId id="466" r:id="rId35"/>
    <p:sldId id="442" r:id="rId36"/>
    <p:sldId id="454" r:id="rId37"/>
  </p:sldIdLst>
  <p:sldSz cx="10693400" cy="75628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486" autoAdjust="0"/>
  </p:normalViewPr>
  <p:slideViewPr>
    <p:cSldViewPr>
      <p:cViewPr>
        <p:scale>
          <a:sx n="70" d="100"/>
          <a:sy n="70" d="100"/>
        </p:scale>
        <p:origin x="-1650" y="-282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0" scaled="0"/>
            </a:gradFill>
          </c:spPr>
          <c:invertIfNegative val="0"/>
          <c:dLbls>
            <c:dLbl>
              <c:idx val="0"/>
              <c:layout>
                <c:manualLayout>
                  <c:x val="1.1296839749811688E-2"/>
                  <c:y val="-2.42156030792672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583314169108445E-3"/>
                  <c:y val="-2.374222745839081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523429805357058E-2"/>
                  <c:y val="-2.55720980188960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14.7</c:v>
                </c:pt>
                <c:pt idx="1">
                  <c:v>14.8</c:v>
                </c:pt>
                <c:pt idx="2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0"/>
            </a:gradFill>
          </c:spPr>
          <c:invertIfNegative val="0"/>
          <c:dLbls>
            <c:dLbl>
              <c:idx val="0"/>
              <c:layout>
                <c:manualLayout>
                  <c:x val="2.6745151842423671E-2"/>
                  <c:y val="-2.40669431439397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395591366520193E-2"/>
                  <c:y val="-2.08810032236982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417884776108433E-2"/>
                  <c:y val="-2.89524393930272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14.7</c:v>
                </c:pt>
                <c:pt idx="1">
                  <c:v>15.6</c:v>
                </c:pt>
                <c:pt idx="2">
                  <c:v>16.3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Профицит(+)/дефицит(-)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2.6259375407511016E-2"/>
                  <c:y val="-4.771940771637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23311603210351E-2"/>
                  <c:y val="-5.61597967005262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578874090373363E-2"/>
                  <c:y val="0.171575357317855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-0.79999999999999893</c:v>
                </c:pt>
                <c:pt idx="2">
                  <c:v>0.19999999999999929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9892224"/>
        <c:axId val="49800896"/>
        <c:axId val="0"/>
      </c:bar3DChart>
      <c:catAx>
        <c:axId val="99892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49800896"/>
        <c:crosses val="autoZero"/>
        <c:auto val="1"/>
        <c:lblAlgn val="ctr"/>
        <c:lblOffset val="100"/>
        <c:noMultiLvlLbl val="0"/>
      </c:catAx>
      <c:valAx>
        <c:axId val="4980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998922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 i="0" baseline="0">
              <a:solidFill>
                <a:schemeClr val="tx1"/>
              </a:solidFill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197728987966854E-2"/>
          <c:y val="5.5399189131061156E-2"/>
          <c:w val="0.54772113443333881"/>
          <c:h val="0.822927604395555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732853437740547E-2"/>
                  <c:y val="1.3284995793575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539200625217889E-2"/>
                  <c:y val="-0.357825459286767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571511211397964E-2"/>
                  <c:y val="-1.5415791182424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спил аварийных деревьев в количестве  </c:v>
                </c:pt>
                <c:pt idx="1">
                  <c:v>организация работ по сбору и транспортировке твердых бытовых отходов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180</c:v>
                </c:pt>
                <c:pt idx="1">
                  <c:v>304.5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026236324092114"/>
          <c:y val="5.7687001753277053E-2"/>
          <c:w val="0.32020416149957315"/>
          <c:h val="0.942312998246722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058510740185957E-2"/>
          <c:y val="3.7075065252489985E-2"/>
          <c:w val="0.54163943469882658"/>
          <c:h val="0.81376564220137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3"/>
            <c:bubble3D val="0"/>
            <c:explosion val="28"/>
          </c:dPt>
          <c:dLbls>
            <c:dLbl>
              <c:idx val="0"/>
              <c:layout>
                <c:manualLayout>
                  <c:x val="3.9569453968716209E-2"/>
                  <c:y val="-7.14639210361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5538953526236549"/>
                  <c:y val="3.7373192300422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441115738098054E-2"/>
                  <c:y val="-3.2593240000750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274245390358946E-2"/>
                  <c:y val="-2.6868587472964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1558964712733068E-2"/>
                  <c:y val="0.20116974737294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214073915158853E-2"/>
                  <c:y val="-7.76645307808511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7728489937899619E-2"/>
                  <c:y val="-9.9684450645454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7442535120618785E-2"/>
                  <c:y val="-4.967683965850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Обустройство и восстановление воинского захоронения д.Загоска</c:v>
                </c:pt>
                <c:pt idx="1">
                  <c:v>вывоз ТКО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2924.1</c:v>
                </c:pt>
                <c:pt idx="1">
                  <c:v>187.7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309442628979927"/>
          <c:y val="8.8060948240290806E-4"/>
          <c:w val="0.37737215022085674"/>
          <c:h val="0.99911939051759713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87194143179492E-2"/>
          <c:y val="9.5561490123624027E-2"/>
          <c:w val="0.5015002164510457"/>
          <c:h val="0.7528630760965677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3"/>
            <c:bubble3D val="1"/>
          </c:dPt>
          <c:dLbls>
            <c:dLbl>
              <c:idx val="0"/>
              <c:layout>
                <c:manualLayout>
                  <c:x val="-5.6521593386175482E-2"/>
                  <c:y val="-0.266973380431093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7609173693344403E-2"/>
                  <c:y val="5.7182763558995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5469373134785776E-2"/>
                  <c:y val="-0.121139317853571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546640411601776E-2"/>
                  <c:y val="-0.131384754814153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057518513268638E-2"/>
                  <c:y val="-0.170897107322930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78132697899467E-3"/>
                  <c:y val="-0.150311875545030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3002348398070713E-2"/>
                  <c:y val="-0.13592477548156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14083147849472663"/>
                  <c:y val="5.89165891765450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гербицидная обработка борщевика Сосновского </c:v>
                </c:pt>
                <c:pt idx="1">
                  <c:v>Реализация проектов ТОС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350</c:v>
                </c:pt>
                <c:pt idx="1">
                  <c:v>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755665079358994"/>
          <c:y val="0"/>
          <c:w val="0.45514530952499532"/>
          <c:h val="1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695275652515718E-2"/>
          <c:y val="8.1828046503204369E-2"/>
          <c:w val="0.54596441076724445"/>
          <c:h val="0.821847800777082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8"/>
          <c:dLbls>
            <c:dLbl>
              <c:idx val="0"/>
              <c:layout>
                <c:manualLayout>
                  <c:x val="-8.4949887852284328E-2"/>
                  <c:y val="-0.12638150555569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980861265696764E-2"/>
                  <c:y val="-0.1817218178193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6305859268775026E-2"/>
                  <c:y val="0.127374545902814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5938109510498583E-2"/>
                  <c:y val="1.2979151479363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8210978745759829E-2"/>
                  <c:y val="0.22219372885508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858492954929056E-2"/>
                  <c:y val="5.6541091728963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4998675777423056E-2"/>
                  <c:y val="0.25061323851817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изготовлено венков для возложения на воинские захоронения в количестве </c:v>
                </c:pt>
                <c:pt idx="1">
                  <c:v>изготовлена подставка под мемориальные плиты</c:v>
                </c:pt>
                <c:pt idx="2">
                  <c:v>приобретено хозяйственных материалов </c:v>
                </c:pt>
                <c:pt idx="3">
                  <c:v>изготовлено мемориальных плит </c:v>
                </c:pt>
                <c:pt idx="4">
                  <c:v>нанесение имен погибших на плиты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</c:v>
                </c:pt>
                <c:pt idx="1">
                  <c:v>9.3000000000000007</c:v>
                </c:pt>
                <c:pt idx="2">
                  <c:v>21.6</c:v>
                </c:pt>
                <c:pt idx="3">
                  <c:v>40.4</c:v>
                </c:pt>
                <c:pt idx="4">
                  <c:v>22.7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2305868920973806"/>
          <c:y val="2.662356389624897E-2"/>
          <c:w val="0.36818538761506669"/>
          <c:h val="0.97137471421175547"/>
        </c:manualLayout>
      </c:layout>
      <c:overlay val="0"/>
      <c:txPr>
        <a:bodyPr/>
        <a:lstStyle/>
        <a:p>
          <a:pPr>
            <a:defRPr sz="200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941583524311485E-2"/>
          <c:y val="9.2813275263962713E-2"/>
          <c:w val="0.54751311784727019"/>
          <c:h val="0.814373449472074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565493869332863"/>
                  <c:y val="-6.6775364103503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534467039954172E-2"/>
                  <c:y val="-4.4306067621407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944600225040125E-2"/>
                  <c:y val="-6.006278383625679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3694727679425337E-2"/>
                  <c:y val="5.3852968995842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оплата РЦИТ интернет сайта</c:v>
                </c:pt>
                <c:pt idx="1">
                  <c:v>заправка картриджей </c:v>
                </c:pt>
                <c:pt idx="2">
                  <c:v>программное обеспечение, установка и настройка, техподдержка 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21.8</c:v>
                </c:pt>
                <c:pt idx="1">
                  <c:v>9.1999999999999993</c:v>
                </c:pt>
                <c:pt idx="2">
                  <c:v>76.400000000000006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937082613334045"/>
          <c:y val="3.0269429757246967E-2"/>
          <c:w val="0.42236186239309598"/>
          <c:h val="0.95323977744655508"/>
        </c:manualLayout>
      </c:layout>
      <c:overlay val="0"/>
      <c:txPr>
        <a:bodyPr/>
        <a:lstStyle/>
        <a:p>
          <a:pPr>
            <a:defRPr sz="20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7824213108265749"/>
          <c:w val="0.48048756260579095"/>
          <c:h val="0.717921533024108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4"/>
          <c:dPt>
            <c:idx val="0"/>
            <c:bubble3D val="0"/>
            <c:explosion val="10"/>
          </c:dPt>
          <c:dPt>
            <c:idx val="3"/>
            <c:bubble3D val="0"/>
            <c:explosion val="0"/>
          </c:dPt>
          <c:dPt>
            <c:idx val="4"/>
            <c:bubble3D val="0"/>
            <c:explosion val="58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2.9368856135326527E-2"/>
                  <c:y val="-0.11317340607988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1176664075962E-2"/>
                  <c:y val="-0.11595651698422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4893384222462E-2"/>
                  <c:y val="-0.113587205588267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175268153814269E-2"/>
                  <c:y val="8.3552999319520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825732916988735E-2"/>
                  <c:y val="0.15555411377902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810921999363835E-2"/>
                  <c:y val="-1.5485909551716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2209466437885503E-2"/>
                  <c:y val="0.15656919196478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6570977710295567E-2"/>
                  <c:y val="-3.581785183590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зимнее содержание дорог местного значения </c:v>
                </c:pt>
                <c:pt idx="1">
                  <c:v>летнее содержание дорог местного значения </c:v>
                </c:pt>
                <c:pt idx="2">
                  <c:v>проверка сметной стоимости, предоставленной сметной документации по ремонту дорог </c:v>
                </c:pt>
                <c:pt idx="3">
                  <c:v>контроль за ремонтными работами </c:v>
                </c:pt>
                <c:pt idx="4">
                  <c:v>ремонт дорог </c:v>
                </c:pt>
                <c:pt idx="5">
                  <c:v>разработка проектов организации дорожного движения 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957.2</c:v>
                </c:pt>
                <c:pt idx="1">
                  <c:v>126</c:v>
                </c:pt>
                <c:pt idx="2">
                  <c:v>111.2</c:v>
                </c:pt>
                <c:pt idx="3">
                  <c:v>65.099999999999994</c:v>
                </c:pt>
                <c:pt idx="4">
                  <c:v>3205.5</c:v>
                </c:pt>
                <c:pt idx="5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3687970337507573"/>
          <c:y val="0"/>
          <c:w val="0.46312029662492427"/>
          <c:h val="1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855452658085257E-2"/>
          <c:y val="4.6219660682928543E-2"/>
          <c:w val="0.54371669059710681"/>
          <c:h val="0.815305952181798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3"/>
          </c:dPt>
          <c:dLbls>
            <c:dLbl>
              <c:idx val="0"/>
              <c:layout>
                <c:manualLayout>
                  <c:x val="-0.11508590890547551"/>
                  <c:y val="-0.177069679665866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246531426179403E-3"/>
                  <c:y val="0.12523269321201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1">
                  <c:v>кадастровые работы по постановке на кадастровый учет территориальных зон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240593906503491"/>
          <c:y val="1.8698880765266247E-2"/>
          <c:w val="0.39963755067707085"/>
          <c:h val="0.962008483748834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58351571155807E-2"/>
          <c:y val="6.0572003481133722E-2"/>
          <c:w val="0.95338620111381067"/>
          <c:h val="0.5677274048101516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доходы бюджета сельского поселения</c:v>
                </c:pt>
              </c:strCache>
            </c:strRef>
          </c:tx>
          <c:spPr>
            <a:solidFill>
              <a:srgbClr val="FFC000"/>
            </a:solidFill>
            <a:ln w="13763"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9.3647181662259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24314544415083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3.1215727220754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 w="13763">
                <a:noFill/>
              </a:ln>
            </c:spPr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19.5</c:v>
                </c:pt>
                <c:pt idx="1">
                  <c:v>19.899999999999999</c:v>
                </c:pt>
                <c:pt idx="2">
                  <c:v>22.6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9416704"/>
        <c:axId val="49744128"/>
      </c:barChart>
      <c:catAx>
        <c:axId val="12941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5161">
            <a:solidFill>
              <a:srgbClr val="000000"/>
            </a:solidFill>
          </a:ln>
        </c:spPr>
        <c:txPr>
          <a:bodyPr rot="0" vert="horz"/>
          <a:lstStyle/>
          <a:p>
            <a:pPr>
              <a:defRPr sz="1400"/>
            </a:pPr>
            <a:endParaRPr lang="ru-RU"/>
          </a:p>
        </c:txPr>
        <c:crossAx val="49744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74412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68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ru-RU"/>
          </a:p>
        </c:txPr>
        <c:crossAx val="1294167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177603599660443"/>
          <c:y val="0"/>
          <c:w val="0.27593173793013326"/>
          <c:h val="0.21988331974899331"/>
        </c:manualLayout>
      </c:layout>
      <c:overlay val="0"/>
      <c:spPr>
        <a:noFill/>
        <a:ln w="13763">
          <a:noFill/>
        </a:ln>
      </c:spPr>
      <c:txPr>
        <a:bodyPr/>
        <a:lstStyle/>
        <a:p>
          <a:pPr>
            <a:lnSpc>
              <a:spcPts val="1100"/>
            </a:lnSpc>
            <a:defRPr sz="12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1" i="0" u="none" strike="noStrike" baseline="0">
          <a:solidFill>
            <a:schemeClr val="tx1"/>
          </a:solidFill>
          <a:latin typeface="Calibri" pitchFamily="34" charset="0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10109962251762"/>
          <c:y val="9.1322908339062495E-2"/>
          <c:w val="0.53643972964504727"/>
          <c:h val="0.5987393035048500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ln w="38086">
              <a:solidFill>
                <a:srgbClr val="00B05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9394365878971521E-2"/>
                  <c:y val="9.867775171287732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21666320861955E-2"/>
                  <c:y val="1.923111701303130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4123971887639271E-2"/>
                  <c:y val="1.4423822170781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 w="25391"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4.5</c:v>
                </c:pt>
                <c:pt idx="1">
                  <c:v>5.3</c:v>
                </c:pt>
                <c:pt idx="2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083392"/>
        <c:axId val="49745856"/>
      </c:barChart>
      <c:catAx>
        <c:axId val="145083392"/>
        <c:scaling>
          <c:orientation val="minMax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ru-RU"/>
          </a:p>
        </c:txPr>
        <c:crossAx val="49745856"/>
        <c:crosses val="autoZero"/>
        <c:auto val="0"/>
        <c:lblAlgn val="ctr"/>
        <c:lblOffset val="100"/>
        <c:noMultiLvlLbl val="0"/>
      </c:catAx>
      <c:valAx>
        <c:axId val="49745856"/>
        <c:scaling>
          <c:orientation val="minMax"/>
          <c:min val="0"/>
        </c:scaling>
        <c:delete val="0"/>
        <c:axPos val="b"/>
        <c:numFmt formatCode="#,##0" sourceLinked="0"/>
        <c:majorTickMark val="cross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/>
            </a:pPr>
            <a:endParaRPr lang="ru-RU"/>
          </a:p>
        </c:txPr>
        <c:crossAx val="145083392"/>
        <c:crosses val="autoZero"/>
        <c:crossBetween val="between"/>
      </c:valAx>
      <c:spPr>
        <a:noFill/>
        <a:ln w="25391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500" b="1" baseline="0"/>
            </a:pPr>
            <a:endParaRPr lang="ru-RU"/>
          </a:p>
        </c:txPr>
      </c:legendEntry>
      <c:layout>
        <c:manualLayout>
          <c:xMode val="edge"/>
          <c:yMode val="edge"/>
          <c:x val="0.14712124827465428"/>
          <c:y val="0.86318421352996888"/>
          <c:w val="0.75141255804954366"/>
          <c:h val="9.9606619368103874E-2"/>
        </c:manualLayout>
      </c:layout>
      <c:overlay val="0"/>
      <c:spPr>
        <a:noFill/>
        <a:ln w="25391">
          <a:noFill/>
        </a:ln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Calibri" pitchFamily="34" charset="0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1656789334087"/>
          <c:y val="4.9572547332842977E-2"/>
          <c:w val="0.7839769932317916"/>
          <c:h val="0.68351906960045949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ln w="38086">
              <a:solidFill>
                <a:srgbClr val="00B0F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chemeClr val="accent3">
                    <a:lumMod val="75000"/>
                  </a:schemeClr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9.2225476288779071E-2"/>
                  <c:y val="7.22848674884006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15,0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3521838035307782E-2"/>
                  <c:y val="-0.136100852869239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14,5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248783473554504"/>
                  <c:y val="0.143272360775650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18,4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 w="25391"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15</c:v>
                </c:pt>
                <c:pt idx="1">
                  <c:v>14.5</c:v>
                </c:pt>
                <c:pt idx="2">
                  <c:v>16.8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083904"/>
        <c:axId val="49747584"/>
      </c:lineChart>
      <c:catAx>
        <c:axId val="14508390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ru-RU"/>
          </a:p>
        </c:txPr>
        <c:crossAx val="497475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49747584"/>
        <c:scaling>
          <c:orientation val="minMax"/>
        </c:scaling>
        <c:delete val="0"/>
        <c:axPos val="l"/>
        <c:numFmt formatCode="#,##0" sourceLinked="0"/>
        <c:majorTickMark val="cross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/>
            </a:pPr>
            <a:endParaRPr lang="ru-RU"/>
          </a:p>
        </c:txPr>
        <c:crossAx val="145083904"/>
        <c:crosses val="autoZero"/>
        <c:crossBetween val="between"/>
      </c:valAx>
      <c:spPr>
        <a:noFill/>
        <a:ln w="25391">
          <a:noFill/>
        </a:ln>
      </c:spPr>
    </c:plotArea>
    <c:legend>
      <c:legendPos val="r"/>
      <c:layout>
        <c:manualLayout>
          <c:xMode val="edge"/>
          <c:yMode val="edge"/>
          <c:x val="0.24126603091880891"/>
          <c:y val="0.88140408603319265"/>
          <c:w val="0.57382476075113753"/>
          <c:h val="9.6769226462107033E-2"/>
        </c:manualLayout>
      </c:layout>
      <c:overlay val="0"/>
      <c:spPr>
        <a:noFill/>
        <a:ln w="25391">
          <a:noFill/>
        </a:ln>
      </c:spPr>
      <c:txPr>
        <a:bodyPr/>
        <a:lstStyle/>
        <a:p>
          <a:pPr>
            <a:defRPr sz="1500" b="1" baseline="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chemeClr val="tx1"/>
          </a:solidFill>
          <a:latin typeface="Calibri" pitchFamily="34" charset="0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 flip="none" rotWithShape="1">
          <a:gsLst>
            <a:gs pos="0">
              <a:schemeClr val="bg1">
                <a:lumMod val="75000"/>
              </a:schemeClr>
            </a:gs>
            <a:gs pos="50000">
              <a:srgbClr val="FFFFFF">
                <a:lumMod val="95000"/>
              </a:srgbClr>
            </a:gs>
            <a:gs pos="100000">
              <a:srgbClr val="FFFFFF">
                <a:lumMod val="75000"/>
              </a:srgbClr>
            </a:gs>
          </a:gsLst>
          <a:lin ang="2700000" scaled="1"/>
          <a:tileRect/>
        </a:gradFill>
        <a:ln w="9525">
          <a:solidFill>
            <a:schemeClr val="bg1">
              <a:lumMod val="50000"/>
            </a:schemeClr>
          </a:solidFill>
        </a:ln>
      </c:spPr>
    </c:floor>
    <c:sideWall>
      <c:thickness val="0"/>
    </c:sideWall>
    <c:backWall>
      <c:thickness val="0"/>
      <c:spPr>
        <a:noFill/>
        <a:ln>
          <a:solidFill>
            <a:schemeClr val="bg1">
              <a:lumMod val="50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0.12065242331498972"/>
          <c:y val="4.3498090855403251E-2"/>
          <c:w val="0.87934757668502195"/>
          <c:h val="0.7043958939962824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>
              <a:gsLst>
                <a:gs pos="0">
                  <a:srgbClr val="2A8649">
                    <a:alpha val="90000"/>
                  </a:srgbClr>
                </a:gs>
                <a:gs pos="50000">
                  <a:srgbClr val="79D5A3">
                    <a:alpha val="90000"/>
                  </a:srgbClr>
                </a:gs>
                <a:gs pos="100000">
                  <a:srgbClr val="2A8649">
                    <a:alpha val="90000"/>
                  </a:srgbClr>
                </a:gs>
              </a:gsLst>
              <a:lin ang="16200000" scaled="1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plastic">
              <a:bevelT/>
            </a:sp3d>
          </c:spPr>
          <c:invertIfNegative val="0"/>
          <c:dLbls>
            <c:dLbl>
              <c:idx val="0"/>
              <c:layout>
                <c:manualLayout>
                  <c:x val="2.2862686038999807E-2"/>
                  <c:y val="4.199268864306082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330490027857063E-2"/>
                  <c:y val="-8.398537728612164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596588033428654E-2"/>
                  <c:y val="-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2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 исполнено</c:v>
                </c:pt>
                <c:pt idx="1">
                  <c:v>2022 год исполнено</c:v>
                </c:pt>
                <c:pt idx="2">
                  <c:v>2023 год исполнено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4.4000000000000004</c:v>
                </c:pt>
                <c:pt idx="1">
                  <c:v>5.0999999999999996</c:v>
                </c:pt>
                <c:pt idx="2">
                  <c:v>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flip="none" rotWithShape="1">
              <a:gsLst>
                <a:gs pos="0">
                  <a:srgbClr val="8064A2">
                    <a:lumMod val="60000"/>
                    <a:lumOff val="40000"/>
                    <a:alpha val="90000"/>
                  </a:srgbClr>
                </a:gs>
                <a:gs pos="50000">
                  <a:srgbClr val="8064A2">
                    <a:lumMod val="40000"/>
                    <a:lumOff val="60000"/>
                  </a:srgbClr>
                </a:gs>
                <a:gs pos="100000">
                  <a:srgbClr val="8064A2">
                    <a:lumMod val="60000"/>
                    <a:lumOff val="40000"/>
                  </a:srgbClr>
                </a:gs>
              </a:gsLst>
              <a:lin ang="5400000" scaled="0"/>
              <a:tileRect r="-100000" b="-100000"/>
            </a:gradFill>
            <a:ln>
              <a:solidFill>
                <a:schemeClr val="accent4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5.7454180754022829E-4"/>
                  <c:y val="-1.7343689001663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627988399648906E-3"/>
                  <c:y val="-2.251947503055197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84027943605467E-2"/>
                  <c:y val="-2.237025369163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813101402354221E-2"/>
                  <c:y val="-5.1982528257094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 исполнено</c:v>
                </c:pt>
                <c:pt idx="1">
                  <c:v>2022 год исполнено</c:v>
                </c:pt>
                <c:pt idx="2">
                  <c:v>2023 год исполнено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0.1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box"/>
        <c:axId val="145082368"/>
        <c:axId val="145122432"/>
        <c:axId val="0"/>
      </c:bar3DChart>
      <c:catAx>
        <c:axId val="14508236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 b="1" baseline="0"/>
            </a:pPr>
            <a:endParaRPr lang="ru-RU"/>
          </a:p>
        </c:txPr>
        <c:crossAx val="145122432"/>
        <c:crosses val="autoZero"/>
        <c:auto val="1"/>
        <c:lblAlgn val="r"/>
        <c:lblOffset val="100"/>
        <c:noMultiLvlLbl val="0"/>
      </c:catAx>
      <c:valAx>
        <c:axId val="14512243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100" b="1" baseline="0"/>
            </a:pPr>
            <a:endParaRPr lang="ru-RU"/>
          </a:p>
        </c:txPr>
        <c:crossAx val="145082368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7.359919667074534E-2"/>
          <c:y val="0.89983802901433396"/>
          <c:w val="0.83342955645517847"/>
          <c:h val="5.8433019384139064E-2"/>
        </c:manualLayout>
      </c:layout>
      <c:overlay val="0"/>
      <c:txPr>
        <a:bodyPr/>
        <a:lstStyle/>
        <a:p>
          <a:pPr>
            <a:defRPr sz="1200" b="1" i="0" baseline="0">
              <a:latin typeface="Times New Roman Cyr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723585336406326E-2"/>
          <c:y val="0"/>
          <c:w val="0.9857607177165008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explosion val="33"/>
          </c:dPt>
          <c:dPt>
            <c:idx val="2"/>
            <c:bubble3D val="0"/>
            <c:spPr>
              <a:solidFill>
                <a:srgbClr val="E3399E"/>
              </a:solidFill>
            </c:spPr>
          </c:dPt>
          <c:dPt>
            <c:idx val="3"/>
            <c:bubble3D val="0"/>
            <c:explosion val="59"/>
            <c:spPr>
              <a:solidFill>
                <a:srgbClr val="00B050"/>
              </a:solidFill>
            </c:spPr>
          </c:dPt>
          <c:dPt>
            <c:idx val="4"/>
            <c:bubble3D val="0"/>
            <c:explosion val="7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"/>
                  <c:y val="0.2473044525864521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на доходы физических лиц</a:t>
                    </a:r>
                  </a:p>
                  <a:p>
                    <a:r>
                      <a:rPr lang="ru-RU" dirty="0" smtClean="0"/>
                      <a:t>0,3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10,0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22414780465049022"/>
                  <c:y val="0.118158403090792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на имущество физических лиц</a:t>
                    </a:r>
                  </a:p>
                  <a:p>
                    <a:r>
                      <a:rPr lang="ru-RU" dirty="0" smtClean="0"/>
                      <a:t>0,8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26,7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4.7798410747412243E-2"/>
                  <c:y val="-0.279120897976950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Акцизы</a:t>
                    </a:r>
                  </a:p>
                  <a:p>
                    <a:r>
                      <a:rPr lang="ru-RU" dirty="0" smtClean="0"/>
                      <a:t>2,4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80,0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0.23496613206267078"/>
                  <c:y val="-6.7094272588276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Земельный налог</a:t>
                    </a:r>
                  </a:p>
                  <a:p>
                    <a:r>
                      <a:rPr lang="ru-RU" dirty="0" smtClean="0"/>
                      <a:t>2,1</a:t>
                    </a:r>
                  </a:p>
                  <a:p>
                    <a:r>
                      <a:rPr lang="ru-RU" dirty="0" smtClean="0"/>
                      <a:t>70,0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"/>
                  <c:y val="-9.7980743961151973E-2"/>
                </c:manualLayout>
              </c:layout>
              <c:tx>
                <c:rich>
                  <a:bodyPr/>
                  <a:lstStyle/>
                  <a:p>
                    <a:pPr>
                      <a:tabLst/>
                      <a:defRPr sz="1300" b="1" baseline="0"/>
                    </a:pPr>
                    <a:r>
                      <a:rPr lang="ru-RU" dirty="0" err="1" smtClean="0"/>
                      <a:t>Неналого</a:t>
                    </a:r>
                    <a:r>
                      <a:rPr lang="ru-RU" dirty="0" smtClean="0"/>
                      <a:t>-</a:t>
                    </a:r>
                  </a:p>
                  <a:p>
                    <a:pPr>
                      <a:tabLst/>
                      <a:defRPr sz="1300" b="1" baseline="0"/>
                    </a:pPr>
                    <a:r>
                      <a:rPr lang="ru-RU" dirty="0" smtClean="0"/>
                      <a:t>вые доходы</a:t>
                    </a:r>
                  </a:p>
                  <a:p>
                    <a:pPr>
                      <a:tabLst/>
                      <a:defRPr sz="1300" b="1" baseline="0"/>
                    </a:pPr>
                    <a:r>
                      <a:rPr lang="ru-RU" dirty="0" smtClean="0"/>
                      <a:t>0,1</a:t>
                    </a:r>
                  </a:p>
                  <a:p>
                    <a:pPr>
                      <a:tabLst/>
                      <a:defRPr sz="1300" b="1" baseline="0"/>
                    </a:pPr>
                    <a:r>
                      <a:rPr lang="ru-RU" dirty="0" smtClean="0"/>
                      <a:t>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14290596974532899"/>
                  <c:y val="4.903224750302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11588582557173246"/>
                  <c:y val="6.16216518775268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10748364549212849"/>
                  <c:y val="2.81050038340430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1.7906883724170569E-2"/>
                  <c:y val="-1.766784902912590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300" b="1" baseline="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Налог на имущество физических лиц</c:v>
                </c:pt>
                <c:pt idx="2">
                  <c:v>Акцизы</c:v>
                </c:pt>
                <c:pt idx="3">
                  <c:v>Земельный налог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10</c:v>
                </c:pt>
                <c:pt idx="1">
                  <c:v>26.666666666666668</c:v>
                </c:pt>
                <c:pt idx="2">
                  <c:v>80</c:v>
                </c:pt>
                <c:pt idx="3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0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u="sng"/>
            </a:pPr>
            <a:r>
              <a:rPr lang="en-US" u="sng" dirty="0" smtClean="0"/>
              <a:t>20</a:t>
            </a:r>
            <a:r>
              <a:rPr lang="ru-RU" u="sng" dirty="0" smtClean="0"/>
              <a:t>23</a:t>
            </a:r>
            <a:r>
              <a:rPr lang="en-US" u="sng" dirty="0" smtClean="0"/>
              <a:t> </a:t>
            </a:r>
            <a:r>
              <a:rPr lang="ru-RU" u="sng" dirty="0" smtClean="0"/>
              <a:t>год</a:t>
            </a:r>
          </a:p>
          <a:p>
            <a:pPr>
              <a:defRPr u="sng"/>
            </a:pPr>
            <a:r>
              <a:rPr lang="ru-RU" u="sng" dirty="0" smtClean="0"/>
              <a:t>исполнено</a:t>
            </a:r>
            <a:endParaRPr lang="ru-RU" u="sng" dirty="0"/>
          </a:p>
        </c:rich>
      </c:tx>
      <c:layout/>
      <c:overlay val="0"/>
    </c:title>
    <c:autoTitleDeleted val="0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94401672312587"/>
          <c:y val="0.16755821047053743"/>
          <c:w val="0.80713065875304457"/>
          <c:h val="0.74226064575884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 w="152400"/>
            </a:sp3d>
          </c:spPr>
          <c:explosion val="2"/>
          <c:dPt>
            <c:idx val="0"/>
            <c:bubble3D val="0"/>
            <c:explosion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</c:dPt>
          <c:dPt>
            <c:idx val="1"/>
            <c:bubble3D val="0"/>
            <c:explosion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</c:dPt>
          <c:dLbls>
            <c:dLbl>
              <c:idx val="0"/>
              <c:layout>
                <c:manualLayout>
                  <c:x val="-1.2910729117089877E-2"/>
                  <c:y val="-0.255923240995132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2224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6.8124340920331934E-4"/>
                  <c:y val="0.17703864667613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36495585915992423"/>
                  <c:y val="8.8259496911917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3"/>
                <c:pt idx="0">
                  <c:v>областные средства</c:v>
                </c:pt>
                <c:pt idx="1">
                  <c:v>областные средства</c:v>
                </c:pt>
                <c:pt idx="2">
                  <c:v>субсидии муниципальным образованиям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2304</c:v>
                </c:pt>
                <c:pt idx="2">
                  <c:v>2224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u="sng"/>
            </a:pPr>
            <a:r>
              <a:rPr lang="en-US" u="sng" dirty="0" smtClean="0"/>
              <a:t>20</a:t>
            </a:r>
            <a:r>
              <a:rPr lang="ru-RU" u="sng" dirty="0" smtClean="0"/>
              <a:t>22</a:t>
            </a:r>
            <a:r>
              <a:rPr lang="en-US" u="sng" dirty="0" smtClean="0"/>
              <a:t> </a:t>
            </a:r>
            <a:r>
              <a:rPr lang="ru-RU" u="sng" dirty="0" smtClean="0"/>
              <a:t>год</a:t>
            </a:r>
          </a:p>
          <a:p>
            <a:pPr>
              <a:defRPr u="sng"/>
            </a:pPr>
            <a:r>
              <a:rPr lang="ru-RU" u="sng" dirty="0" smtClean="0"/>
              <a:t>исполнено</a:t>
            </a:r>
            <a:endParaRPr lang="ru-RU" u="sng" dirty="0"/>
          </a:p>
        </c:rich>
      </c:tx>
      <c:layout>
        <c:manualLayout>
          <c:xMode val="edge"/>
          <c:yMode val="edge"/>
          <c:x val="0.36822755513573302"/>
          <c:y val="1.4909739722904249E-2"/>
        </c:manualLayout>
      </c:layout>
      <c:overlay val="0"/>
    </c:title>
    <c:autoTitleDeleted val="0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382388635811167E-2"/>
          <c:y val="0.19039575903304812"/>
          <c:w val="0.81286357226366035"/>
          <c:h val="0.731836562275373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 prstMaterial="dkEdge">
              <a:bevelT w="152400"/>
            </a:sp3d>
          </c:spPr>
          <c:dPt>
            <c:idx val="0"/>
            <c:bubble3D val="0"/>
            <c:spPr>
              <a:solidFill>
                <a:srgbClr val="C00000"/>
              </a:solidFill>
              <a:effectLst/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</c:dPt>
          <c:dPt>
            <c:idx val="1"/>
            <c:bubble3D val="0"/>
            <c:spPr>
              <a:solidFill>
                <a:srgbClr val="808000"/>
              </a:solidFill>
              <a:effectLst/>
              <a:scene3d>
                <a:camera prst="orthographicFront"/>
                <a:lightRig rig="threePt" dir="t"/>
              </a:scene3d>
              <a:sp3d prstMaterial="dkEdge">
                <a:bevelT w="152400"/>
              </a:sp3d>
            </c:spPr>
          </c:dPt>
          <c:dLbls>
            <c:dLbl>
              <c:idx val="0"/>
              <c:layout>
                <c:manualLayout>
                  <c:x val="-6.3513477557062209E-3"/>
                  <c:y val="-0.273842820372372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355287384343075E-2"/>
                  <c:y val="0.31873373113781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_ ;[Red]\-#,##0.0\ 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областные средства</c:v>
                </c:pt>
                <c:pt idx="1">
                  <c:v>средства муниципального образования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2368</c:v>
                </c:pt>
                <c:pt idx="1">
                  <c:v>2233.8000000000002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899689306552152E-2"/>
          <c:y val="0.17374564867092265"/>
          <c:w val="0.54772113443333881"/>
          <c:h val="0.822927604395555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42"/>
          <c:dLbls>
            <c:dLbl>
              <c:idx val="0"/>
              <c:layout>
                <c:manualLayout>
                  <c:x val="-9.0841439073819381E-3"/>
                  <c:y val="-5.062190598557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404560412827692E-2"/>
                  <c:y val="4.691961871193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578362940516187E-2"/>
                  <c:y val="-5.2227317643015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688934945925547E-3"/>
                  <c:y val="-7.222209176155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2"/>
                <c:pt idx="0">
                  <c:v>оплата уличного освещения</c:v>
                </c:pt>
                <c:pt idx="1">
                  <c:v>обслуживание уличного освещения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3899.1</c:v>
                </c:pt>
                <c:pt idx="1">
                  <c:v>296.3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026236324092114"/>
          <c:y val="5.7687001753277053E-2"/>
          <c:w val="0.32020416149957315"/>
          <c:h val="0.9423129982467229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01791" y="4564698"/>
            <a:ext cx="5613999" cy="432428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045441" cy="48018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3972141" y="0"/>
            <a:ext cx="3045441" cy="480188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9129720"/>
            <a:ext cx="3045441" cy="480188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3972141" y="9129720"/>
            <a:ext cx="3045441" cy="480188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83C9B64-C3C0-45ED-B442-8DC92A03FA09}" type="slidenum">
              <a:rPr lang="ru-RU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ru-RU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633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83C9B64-C3C0-45ED-B442-8DC92A03FA09}" type="slidenum">
              <a:rPr lang="ru-RU" sz="13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15</a:t>
            </a:fld>
            <a:endParaRPr lang="ru-RU" sz="13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048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/>
          <a:stretch/>
        </p:blipFill>
        <p:spPr>
          <a:xfrm>
            <a:off x="259776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259776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03362" y="2138351"/>
            <a:ext cx="76438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Отчет об исполнении бюджета </a:t>
            </a:r>
            <a:r>
              <a:rPr lang="ru-RU" sz="4000" b="1" dirty="0" err="1" smtClean="0">
                <a:solidFill>
                  <a:srgbClr val="C00000"/>
                </a:solidFill>
              </a:rPr>
              <a:t>Федорковского</a:t>
            </a:r>
            <a:r>
              <a:rPr lang="ru-RU" sz="4000" b="1" dirty="0" smtClean="0">
                <a:solidFill>
                  <a:srgbClr val="C00000"/>
                </a:solidFill>
              </a:rPr>
              <a:t> сельского поселения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за 2023 год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2244" y="53177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372068" y="427593"/>
            <a:ext cx="724259" cy="854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1066781"/>
            <a:ext cx="8208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 какого бюджета происходит финансирование?</a:t>
            </a:r>
          </a:p>
        </p:txBody>
      </p:sp>
      <p:graphicFrame>
        <p:nvGraphicFramePr>
          <p:cNvPr id="9" name="Group 5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31532"/>
              </p:ext>
            </p:extLst>
          </p:nvPr>
        </p:nvGraphicFramePr>
        <p:xfrm>
          <a:off x="703230" y="1638285"/>
          <a:ext cx="9306635" cy="5760336"/>
        </p:xfrm>
        <a:graphic>
          <a:graphicData uri="http://schemas.openxmlformats.org/drawingml/2006/table">
            <a:tbl>
              <a:tblPr/>
              <a:tblGrid>
                <a:gridCol w="3143272"/>
                <a:gridCol w="1572221"/>
                <a:gridCol w="1347814"/>
                <a:gridCol w="1823101"/>
                <a:gridCol w="1420227"/>
              </a:tblGrid>
              <a:tr h="38776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Расходное полномочие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Финансирование (Бюджет)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областной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муниципального района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бюджет поселения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5903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56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3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5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03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√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392540" y="163589"/>
            <a:ext cx="7986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4882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1066781"/>
            <a:ext cx="3662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 и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17478" y="1566847"/>
            <a:ext cx="4793269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15" tIns="52157" rIns="104315" bIns="52157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Доходы – Расходы = -Дефицит (+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10" name="Picture 6" descr="Счастье, здоровье, деньги, дорога, любовь - Страница 342 - Гадания и Предсказания - Форум волшебников с www.simor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040" y="2424103"/>
            <a:ext cx="2274203" cy="1571636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31792" y="2209789"/>
            <a:ext cx="1095331" cy="714269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9711002 h 21600"/>
              <a:gd name="T4" fmla="*/ 20305204 w 21600"/>
              <a:gd name="T5" fmla="*/ 4855501 h 21600"/>
              <a:gd name="T6" fmla="*/ 45690958 w 21600"/>
              <a:gd name="T7" fmla="*/ 9711002 h 21600"/>
              <a:gd name="T8" fmla="*/ 35537415 w 21600"/>
              <a:gd name="T9" fmla="*/ 14566502 h 21600"/>
              <a:gd name="T10" fmla="*/ 25383883 w 21600"/>
              <a:gd name="T11" fmla="*/ 971100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7742" y="2209789"/>
            <a:ext cx="2610229" cy="190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3703626" y="1924037"/>
            <a:ext cx="1095331" cy="635490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7687029 h 21600"/>
              <a:gd name="T4" fmla="*/ 20305204 w 21600"/>
              <a:gd name="T5" fmla="*/ 3843514 h 21600"/>
              <a:gd name="T6" fmla="*/ 45690958 w 21600"/>
              <a:gd name="T7" fmla="*/ 7687029 h 21600"/>
              <a:gd name="T8" fmla="*/ 35537415 w 21600"/>
              <a:gd name="T9" fmla="*/ 11530515 h 21600"/>
              <a:gd name="T10" fmla="*/ 25383883 w 21600"/>
              <a:gd name="T11" fmla="*/ 768702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pic>
        <p:nvPicPr>
          <p:cNvPr id="15" name="Picture 9" descr="Счастье, здоровье, деньги, дорога, любовь - Страница 342 - Гадания и Предсказания - Форум волшебников с www.simoron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8204" y="1495409"/>
            <a:ext cx="2610229" cy="26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6356633" y="2193577"/>
            <a:ext cx="1095331" cy="714269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9711002 h 21600"/>
              <a:gd name="T4" fmla="*/ 20305204 w 21600"/>
              <a:gd name="T5" fmla="*/ 4855501 h 21600"/>
              <a:gd name="T6" fmla="*/ 45690958 w 21600"/>
              <a:gd name="T7" fmla="*/ 9711002 h 21600"/>
              <a:gd name="T8" fmla="*/ 35537415 w 21600"/>
              <a:gd name="T9" fmla="*/ 14566502 h 21600"/>
              <a:gd name="T10" fmla="*/ 25383883 w 21600"/>
              <a:gd name="T11" fmla="*/ 971100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895" y="2272357"/>
            <a:ext cx="2021722" cy="127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9388287" y="1796177"/>
            <a:ext cx="1095331" cy="635490"/>
          </a:xfrm>
          <a:custGeom>
            <a:avLst/>
            <a:gdLst>
              <a:gd name="T0" fmla="*/ 20305204 w 21600"/>
              <a:gd name="T1" fmla="*/ 0 h 21600"/>
              <a:gd name="T2" fmla="*/ 5076767 w 21600"/>
              <a:gd name="T3" fmla="*/ 7687029 h 21600"/>
              <a:gd name="T4" fmla="*/ 20305204 w 21600"/>
              <a:gd name="T5" fmla="*/ 3843514 h 21600"/>
              <a:gd name="T6" fmla="*/ 45690958 w 21600"/>
              <a:gd name="T7" fmla="*/ 7687029 h 21600"/>
              <a:gd name="T8" fmla="*/ 35537415 w 21600"/>
              <a:gd name="T9" fmla="*/ 11530515 h 21600"/>
              <a:gd name="T10" fmla="*/ 25383883 w 21600"/>
              <a:gd name="T11" fmla="*/ 768702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203296" y="3852863"/>
            <a:ext cx="1225753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Доходы</a:t>
            </a:r>
            <a:r>
              <a:rPr lang="ru-RU" dirty="0">
                <a:solidFill>
                  <a:srgbClr val="800000"/>
                </a:solidFill>
              </a:rPr>
              <a:t>  </a:t>
            </a:r>
            <a:r>
              <a:rPr lang="ru-RU" dirty="0"/>
              <a:t> 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6561146" y="3852863"/>
            <a:ext cx="1225753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Доходы</a:t>
            </a:r>
            <a:r>
              <a:rPr lang="ru-RU" dirty="0">
                <a:solidFill>
                  <a:srgbClr val="800000"/>
                </a:solidFill>
              </a:rPr>
              <a:t>  </a:t>
            </a:r>
            <a:r>
              <a:rPr lang="ru-RU" dirty="0"/>
              <a:t> </a:t>
            </a: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9061476" y="3924301"/>
            <a:ext cx="1137909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Расходы</a:t>
            </a: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132122" y="3852863"/>
            <a:ext cx="1137909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 anchor="ctr">
            <a:spAutoFit/>
          </a:bodyPr>
          <a:lstStyle/>
          <a:p>
            <a:r>
              <a:rPr lang="ru-RU" b="0" dirty="0">
                <a:solidFill>
                  <a:srgbClr val="800000"/>
                </a:solidFill>
              </a:rPr>
              <a:t>Расходы</a:t>
            </a:r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1131858" y="4352929"/>
            <a:ext cx="3453077" cy="952359"/>
          </a:xfrm>
          <a:prstGeom prst="ellipse">
            <a:avLst/>
          </a:prstGeom>
          <a:solidFill>
            <a:srgbClr val="E1C0BD"/>
          </a:solidFill>
          <a:ln w="9525">
            <a:solidFill>
              <a:srgbClr val="E1C0BD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sz="1600" dirty="0" smtClean="0">
                <a:solidFill>
                  <a:srgbClr val="740000"/>
                </a:solidFill>
              </a:rPr>
              <a:t>Дефицит</a:t>
            </a:r>
          </a:p>
          <a:p>
            <a:pPr algn="ctr"/>
            <a:r>
              <a:rPr lang="ru-RU" sz="1600" dirty="0" smtClean="0">
                <a:solidFill>
                  <a:srgbClr val="740000"/>
                </a:solidFill>
              </a:rPr>
              <a:t>( расходы больше доходов)</a:t>
            </a:r>
            <a:endParaRPr lang="ru-RU" sz="1600" dirty="0">
              <a:solidFill>
                <a:srgbClr val="740000"/>
              </a:solidFill>
            </a:endParaRPr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6561146" y="4281491"/>
            <a:ext cx="3284137" cy="952359"/>
          </a:xfrm>
          <a:prstGeom prst="ellipse">
            <a:avLst/>
          </a:prstGeom>
          <a:solidFill>
            <a:srgbClr val="7D9EC5"/>
          </a:solidFill>
          <a:ln w="9525">
            <a:solidFill>
              <a:srgbClr val="7D9EC5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 err="1" smtClean="0">
                <a:solidFill>
                  <a:srgbClr val="800000"/>
                </a:solidFill>
                <a:latin typeface="Times New Roman Cyr" pitchFamily="18" charset="-52"/>
              </a:rPr>
              <a:t>Профицит</a:t>
            </a:r>
            <a:endParaRPr lang="ru-RU" dirty="0" smtClean="0">
              <a:solidFill>
                <a:srgbClr val="800000"/>
              </a:solidFill>
              <a:latin typeface="Times New Roman Cyr" pitchFamily="18" charset="-52"/>
            </a:endParaRP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Times New Roman Cyr" pitchFamily="18" charset="-52"/>
              </a:rPr>
              <a:t>(доходы больше расходов)</a:t>
            </a:r>
            <a:endParaRPr lang="ru-RU" dirty="0">
              <a:solidFill>
                <a:srgbClr val="800000"/>
              </a:solidFill>
              <a:latin typeface="Times New Roman Cyr" pitchFamily="18" charset="-52"/>
            </a:endParaRP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5918204" y="5424499"/>
            <a:ext cx="4463009" cy="1509069"/>
          </a:xfrm>
          <a:prstGeom prst="flowChartAlternateProcess">
            <a:avLst/>
          </a:prstGeom>
          <a:solidFill>
            <a:srgbClr val="7D9EC5"/>
          </a:solidFill>
          <a:ln w="9525">
            <a:solidFill>
              <a:srgbClr val="7D9EC5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 превышении доходов над расходами</a:t>
            </a:r>
          </a:p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принимается решение, как их использовать</a:t>
            </a:r>
          </a:p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(например, накапливать резервы, остатки</a:t>
            </a:r>
          </a:p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средств на счёте бюджета, погашать долг).</a:t>
            </a:r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>
            <a:off x="774668" y="5495937"/>
            <a:ext cx="4210526" cy="1509069"/>
          </a:xfrm>
          <a:prstGeom prst="flowChartAlternateProcess">
            <a:avLst/>
          </a:prstGeom>
          <a:solidFill>
            <a:srgbClr val="E1C0BD"/>
          </a:solidFill>
          <a:ln w="9525">
            <a:solidFill>
              <a:srgbClr val="E1C0BD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 превышении расходов над доходами </a:t>
            </a:r>
          </a:p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принимается решение об источниках </a:t>
            </a:r>
          </a:p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покрытия дефицита (например, </a:t>
            </a:r>
            <a:r>
              <a:rPr lang="ru-RU" sz="1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использо</a:t>
            </a:r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6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имеющиеся накопления, остатки </a:t>
            </a:r>
          </a:p>
          <a:p>
            <a:pPr algn="ctr"/>
            <a:r>
              <a:rPr lang="ru-RU" sz="16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средств на счёте бюджета, взять в долг</a:t>
            </a:r>
            <a:r>
              <a:rPr lang="ru-RU" sz="1600" dirty="0">
                <a:solidFill>
                  <a:srgbClr val="800000"/>
                </a:solidFill>
                <a:latin typeface="Times New Roman Cyr" pitchFamily="18" charset="-52"/>
              </a:rPr>
              <a:t>).</a:t>
            </a:r>
          </a:p>
        </p:txBody>
      </p:sp>
      <p:pic>
        <p:nvPicPr>
          <p:cNvPr id="28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334974" y="163589"/>
            <a:ext cx="79001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1066781"/>
            <a:ext cx="3662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 и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346172" y="5210185"/>
            <a:ext cx="3874502" cy="121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15" tIns="52157" rIns="104315" bIns="52157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дефицитном бюджете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растет долг и (или)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снижаются остатки средств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(накопления)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989642" y="5210185"/>
            <a:ext cx="4210526" cy="121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15" tIns="52157" rIns="104315" bIns="52157">
            <a:spAutoFit/>
          </a:bodyPr>
          <a:lstStyle/>
          <a:p>
            <a:pPr algn="ctr"/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профицитном</a:t>
            </a:r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бюджете</a:t>
            </a:r>
          </a:p>
          <a:p>
            <a:pPr algn="ctr"/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снижается долг </a:t>
            </a:r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(или)</a:t>
            </a:r>
          </a:p>
          <a:p>
            <a:pPr algn="ctr"/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растут остатки средств</a:t>
            </a:r>
          </a:p>
          <a:p>
            <a:pPr algn="ctr"/>
            <a:r>
              <a:rPr lang="ru-RU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(накопления)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631924" y="1566847"/>
            <a:ext cx="3115195" cy="714269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4315" tIns="52157" rIns="104315" bIns="52157" anchor="ctr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ДЕФИЦИТ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6346832" y="1566847"/>
            <a:ext cx="3200594" cy="714269"/>
          </a:xfrm>
          <a:prstGeom prst="roundRect">
            <a:avLst>
              <a:gd name="adj" fmla="val 16667"/>
            </a:avLst>
          </a:prstGeom>
          <a:solidFill>
            <a:srgbClr val="66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04315" tIns="52157" rIns="104315" bIns="52157" anchor="ctr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ПРОФИЦИТ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305115" y="2113047"/>
            <a:ext cx="3958043" cy="2858827"/>
          </a:xfrm>
          <a:prstGeom prst="roundRect">
            <a:avLst>
              <a:gd name="adj" fmla="val 16667"/>
            </a:avLst>
          </a:prstGeom>
          <a:solidFill>
            <a:srgbClr val="D0CE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6020608" y="2113047"/>
            <a:ext cx="3958043" cy="2858827"/>
          </a:xfrm>
          <a:prstGeom prst="roundRect">
            <a:avLst>
              <a:gd name="adj" fmla="val 16667"/>
            </a:avLst>
          </a:prstGeom>
          <a:solidFill>
            <a:srgbClr val="D0CED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1388657" y="2510446"/>
            <a:ext cx="3789103" cy="79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r>
              <a:rPr lang="ru-RU" dirty="0">
                <a:latin typeface="Times New Roman Cyr" pitchFamily="18" charset="-52"/>
              </a:rPr>
              <a:t>Накопленные резервы</a:t>
            </a: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1472200" y="3702646"/>
            <a:ext cx="3705560" cy="79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r>
              <a:rPr lang="ru-RU" dirty="0">
                <a:latin typeface="Times New Roman Cyr" pitchFamily="18" charset="-52"/>
              </a:rPr>
              <a:t>Муниципальный долг</a:t>
            </a: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4503852" y="2590977"/>
            <a:ext cx="588509" cy="633739"/>
          </a:xfrm>
          <a:prstGeom prst="downArrow">
            <a:avLst>
              <a:gd name="adj1" fmla="val 50000"/>
              <a:gd name="adj2" fmla="val 28549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4503853" y="3781426"/>
            <a:ext cx="651630" cy="635490"/>
          </a:xfrm>
          <a:prstGeom prst="upArrow">
            <a:avLst>
              <a:gd name="adj1" fmla="val 50000"/>
              <a:gd name="adj2" fmla="val 25855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6273091" y="2510446"/>
            <a:ext cx="3536619" cy="79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r>
              <a:rPr lang="ru-RU">
                <a:latin typeface="Times New Roman Cyr" pitchFamily="18" charset="-52"/>
              </a:rPr>
              <a:t>Накопленные резервы</a:t>
            </a: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6189549" y="3860206"/>
            <a:ext cx="3620161" cy="79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r>
              <a:rPr lang="ru-RU">
                <a:latin typeface="Times New Roman Cyr" pitchFamily="18" charset="-52"/>
              </a:rPr>
              <a:t>Муниципальный долг</a:t>
            </a:r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9221202" y="2590977"/>
            <a:ext cx="651628" cy="635490"/>
          </a:xfrm>
          <a:prstGeom prst="upArrow">
            <a:avLst>
              <a:gd name="adj1" fmla="val 50000"/>
              <a:gd name="adj2" fmla="val 25855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9135804" y="3940736"/>
            <a:ext cx="672050" cy="6337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/>
          </a:p>
        </p:txBody>
      </p:sp>
      <p:pic>
        <p:nvPicPr>
          <p:cNvPr id="2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2134" y="163589"/>
            <a:ext cx="7855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808" y="1066781"/>
            <a:ext cx="9600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5668" indent="-405668"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налоговой политики на 2023 год </a:t>
            </a:r>
          </a:p>
        </p:txBody>
      </p:sp>
      <p:sp>
        <p:nvSpPr>
          <p:cNvPr id="9" name="_s2056"/>
          <p:cNvSpPr>
            <a:spLocks noChangeArrowheads="1"/>
          </p:cNvSpPr>
          <p:nvPr/>
        </p:nvSpPr>
        <p:spPr bwMode="auto">
          <a:xfrm>
            <a:off x="774668" y="1852599"/>
            <a:ext cx="9187421" cy="50762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сохранения бюджетной устойчивости</a:t>
            </a:r>
          </a:p>
        </p:txBody>
      </p:sp>
      <p:sp>
        <p:nvSpPr>
          <p:cNvPr id="10" name="_s2058"/>
          <p:cNvSpPr>
            <a:spLocks noChangeArrowheads="1"/>
          </p:cNvSpPr>
          <p:nvPr/>
        </p:nvSpPr>
        <p:spPr bwMode="auto">
          <a:xfrm>
            <a:off x="774668" y="2638417"/>
            <a:ext cx="9189705" cy="47268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dirty="0" smtClean="0"/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получение необходимого объема доходов бюджета  сельского поселения</a:t>
            </a:r>
          </a:p>
        </p:txBody>
      </p:sp>
      <p:sp>
        <p:nvSpPr>
          <p:cNvPr id="12" name="_s2057"/>
          <p:cNvSpPr>
            <a:spLocks noChangeArrowheads="1"/>
          </p:cNvSpPr>
          <p:nvPr/>
        </p:nvSpPr>
        <p:spPr bwMode="auto">
          <a:xfrm>
            <a:off x="846106" y="3424235"/>
            <a:ext cx="9189705" cy="63024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поддержки предпринимательской и инвестиционной деятельности</a:t>
            </a:r>
          </a:p>
        </p:txBody>
      </p:sp>
      <p:pic>
        <p:nvPicPr>
          <p:cNvPr id="7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30276" y="166943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10347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задачи бюджетной и налоговой политики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2023 год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_s2058"/>
          <p:cNvSpPr>
            <a:spLocks noChangeArrowheads="1"/>
          </p:cNvSpPr>
          <p:nvPr/>
        </p:nvSpPr>
        <p:spPr bwMode="auto">
          <a:xfrm>
            <a:off x="774668" y="2281227"/>
            <a:ext cx="9501254" cy="5715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3663" lvl="3" indent="-93663" algn="ctr"/>
            <a:r>
              <a:rPr lang="ru-RU" sz="1600" dirty="0"/>
              <a:t>сохранение устойчивости бюджетной </a:t>
            </a:r>
            <a:r>
              <a:rPr lang="ru-RU" sz="1600" dirty="0" smtClean="0"/>
              <a:t>системы </a:t>
            </a:r>
            <a:r>
              <a:rPr lang="ru-RU" sz="1600" dirty="0"/>
              <a:t>сельского поселения и обеспечение </a:t>
            </a:r>
            <a:r>
              <a:rPr lang="ru-RU" sz="1600" dirty="0" smtClean="0"/>
              <a:t>долгосрочной</a:t>
            </a:r>
          </a:p>
          <a:p>
            <a:pPr marL="93663" lvl="3" indent="-93663" algn="ctr"/>
            <a:r>
              <a:rPr lang="ru-RU" sz="1600" dirty="0"/>
              <a:t>сбалансированности </a:t>
            </a:r>
            <a:r>
              <a:rPr lang="ru-RU" sz="1600" dirty="0" smtClean="0"/>
              <a:t>бюджета сельского поселения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_s2057"/>
          <p:cNvSpPr>
            <a:spLocks noChangeArrowheads="1"/>
          </p:cNvSpPr>
          <p:nvPr/>
        </p:nvSpPr>
        <p:spPr bwMode="auto">
          <a:xfrm>
            <a:off x="774668" y="2989337"/>
            <a:ext cx="9495678" cy="64807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043148"/>
            <a:r>
              <a:rPr lang="ru-RU" sz="1600" dirty="0" smtClean="0"/>
              <a:t>укрепление доходной базы бюджета сельского </a:t>
            </a:r>
            <a:r>
              <a:rPr lang="ru-RU" sz="1600" dirty="0"/>
              <a:t>поселения за счет наращивания </a:t>
            </a:r>
            <a:endParaRPr lang="ru-RU" sz="1600" dirty="0" smtClean="0"/>
          </a:p>
          <a:p>
            <a:pPr algn="ctr" defTabSz="1043148"/>
            <a:r>
              <a:rPr lang="ru-RU" sz="1600" dirty="0" smtClean="0"/>
              <a:t>стабильных доходных источников </a:t>
            </a:r>
            <a:r>
              <a:rPr lang="ru-RU" sz="1600" dirty="0"/>
              <a:t>и </a:t>
            </a:r>
            <a:r>
              <a:rPr lang="ru-RU" sz="1600" dirty="0" smtClean="0"/>
              <a:t>мобилизации в </a:t>
            </a:r>
            <a:r>
              <a:rPr lang="ru-RU" sz="1600" dirty="0"/>
              <a:t>бюджет имеющихся резервов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_s2057"/>
          <p:cNvSpPr>
            <a:spLocks noChangeArrowheads="1"/>
          </p:cNvSpPr>
          <p:nvPr/>
        </p:nvSpPr>
        <p:spPr bwMode="auto">
          <a:xfrm>
            <a:off x="769093" y="3781425"/>
            <a:ext cx="9501254" cy="86409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lvl="3" algn="ctr" defTabSz="1043148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прозрачного механизма оценки эффективности предоставленных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налоговых</a:t>
            </a:r>
          </a:p>
          <a:p>
            <a:pPr marL="0" lvl="3" algn="ctr" defTabSz="1043148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льгот, установленных соответствующими решениями Совета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депутатов</a:t>
            </a:r>
          </a:p>
          <a:p>
            <a:pPr marL="0" lvl="3" algn="ctr" defTabSz="1043148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ельского поселения о налогах</a:t>
            </a:r>
          </a:p>
        </p:txBody>
      </p:sp>
      <p:sp>
        <p:nvSpPr>
          <p:cNvPr id="14" name="_s2057"/>
          <p:cNvSpPr>
            <a:spLocks noChangeArrowheads="1"/>
          </p:cNvSpPr>
          <p:nvPr/>
        </p:nvSpPr>
        <p:spPr bwMode="auto">
          <a:xfrm>
            <a:off x="769093" y="4789537"/>
            <a:ext cx="9501254" cy="100013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1043148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усиление внутреннего муниципального финансового контроля за соблюдением бюджетного</a:t>
            </a:r>
          </a:p>
          <a:p>
            <a:pPr algn="ctr" defTabSz="1043148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законодательства и иных нормативных правовых актов, регулирующих бюджетные правоотношения,</a:t>
            </a:r>
          </a:p>
          <a:p>
            <a:pPr algn="ctr" defTabSz="1043148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а также за соблюдением законодательства о контрактной системе в сфере закупок товаров, работ,</a:t>
            </a:r>
          </a:p>
          <a:p>
            <a:pPr algn="ctr" defTabSz="1043148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услуг для обеспечения муниципальных нужд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_s2057"/>
          <p:cNvSpPr>
            <a:spLocks noChangeArrowheads="1"/>
          </p:cNvSpPr>
          <p:nvPr/>
        </p:nvSpPr>
        <p:spPr bwMode="auto">
          <a:xfrm>
            <a:off x="774668" y="5926959"/>
            <a:ext cx="9572692" cy="71916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lvl="1" algn="ctr" defTabSz="1043148"/>
            <a:r>
              <a:rPr lang="ru-RU" sz="1600" dirty="0"/>
              <a:t>проведение ответственной бюджетной политики, направленной на снижение </a:t>
            </a:r>
            <a:r>
              <a:rPr lang="ru-RU" sz="1600" dirty="0" smtClean="0"/>
              <a:t>рисков</a:t>
            </a:r>
          </a:p>
          <a:p>
            <a:pPr lvl="1" algn="ctr" defTabSz="1043148"/>
            <a:r>
              <a:rPr lang="ru-RU" sz="1600" dirty="0"/>
              <a:t>возникновения просроченной кредиторской задолженности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06188" y="176651"/>
            <a:ext cx="7972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5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10001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показатели исполнения бюджета сельского поселения , млн. рублей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30878"/>
              </p:ext>
            </p:extLst>
          </p:nvPr>
        </p:nvGraphicFramePr>
        <p:xfrm>
          <a:off x="488916" y="2138351"/>
          <a:ext cx="9654647" cy="4634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02284" y="94949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6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1066781"/>
            <a:ext cx="99298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показатели исполнения бюджета сельского поселения в 2023 году, млн. рублей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Group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4411268"/>
              </p:ext>
            </p:extLst>
          </p:nvPr>
        </p:nvGraphicFramePr>
        <p:xfrm>
          <a:off x="488916" y="2066913"/>
          <a:ext cx="9572691" cy="4573443"/>
        </p:xfrm>
        <a:graphic>
          <a:graphicData uri="http://schemas.openxmlformats.org/drawingml/2006/table">
            <a:tbl>
              <a:tblPr/>
              <a:tblGrid>
                <a:gridCol w="3395763"/>
                <a:gridCol w="1462021"/>
                <a:gridCol w="1798025"/>
                <a:gridCol w="1416685"/>
                <a:gridCol w="1500197"/>
              </a:tblGrid>
              <a:tr h="42862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 Cyr" pitchFamily="18" charset="-5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Темп роста к 2022 году, %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Доходы, всего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113,6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8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2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109,4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1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115,9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9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 Расходы, всего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01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 Дефицит (-)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(+)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-3,6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-2,2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8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 Источники финансирования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Дефицита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106934" marR="106934" marT="50419" marB="504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8268" y="163589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100727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доходной части бюджета сельского поселения </a:t>
            </a:r>
          </a:p>
          <a:p>
            <a:pPr fontAlgn="b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2023 год, млн. рублей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04527"/>
              </p:ext>
            </p:extLst>
          </p:nvPr>
        </p:nvGraphicFramePr>
        <p:xfrm>
          <a:off x="489016" y="1952910"/>
          <a:ext cx="9786806" cy="5103005"/>
        </p:xfrm>
        <a:graphic>
          <a:graphicData uri="http://schemas.openxmlformats.org/drawingml/2006/table">
            <a:tbl>
              <a:tblPr/>
              <a:tblGrid>
                <a:gridCol w="4417072"/>
                <a:gridCol w="1992012"/>
                <a:gridCol w="1558966"/>
                <a:gridCol w="1818756"/>
              </a:tblGrid>
              <a:tr h="547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Показатель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Уточненный план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исполнено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исполнения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7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Налоговые доходы,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том числе: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113,6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 на доходы физических лиц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Акцизы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Налог на имущество физических лиц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114,3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Земельный налог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104,8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Неналоговые доходы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Налоговые и неналоговые доходы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ВСЕГО: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103,6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0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Безвозмездные поступления,</a:t>
                      </a:r>
                      <a:b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том числе: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дотации 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субсидии 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субвенции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иные межбюджетные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трансферты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ДОХОДЫ ВСЕГО:</a:t>
                      </a: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840" marR="9840" marT="9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06188" y="163589"/>
            <a:ext cx="7756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 smtClean="0">
                <a:solidFill>
                  <a:srgbClr val="FF0000"/>
                </a:solidFill>
                <a:latin typeface="+mj-lt"/>
              </a:rPr>
              <a:t>8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1014419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сельского поселения, млн. рублей</a:t>
            </a:r>
            <a:endParaRPr lang="ru-RU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391427"/>
              </p:ext>
            </p:extLst>
          </p:nvPr>
        </p:nvGraphicFramePr>
        <p:xfrm>
          <a:off x="1989114" y="1566846"/>
          <a:ext cx="7174010" cy="2333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509149"/>
              </p:ext>
            </p:extLst>
          </p:nvPr>
        </p:nvGraphicFramePr>
        <p:xfrm>
          <a:off x="417478" y="3925242"/>
          <a:ext cx="4824497" cy="30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30006"/>
              </p:ext>
            </p:extLst>
          </p:nvPr>
        </p:nvGraphicFramePr>
        <p:xfrm>
          <a:off x="5489576" y="3924301"/>
          <a:ext cx="4979752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17478" y="3209921"/>
            <a:ext cx="4643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</a:rPr>
              <a:t>Динамика  налоговых и неналоговых доходов в бюджет сельского поселения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32452" y="3281359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</a:rPr>
              <a:t>Динамика  безвозмездных поступлений в бюджет сельского поселения</a:t>
            </a:r>
            <a:endParaRPr lang="ru-RU" b="1" dirty="0">
              <a:latin typeface="Calibri" pitchFamily="34" charset="0"/>
            </a:endParaRPr>
          </a:p>
        </p:txBody>
      </p:sp>
      <p:pic>
        <p:nvPicPr>
          <p:cNvPr id="11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313876" y="94949"/>
            <a:ext cx="79932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1</a:t>
            </a:r>
            <a:r>
              <a:rPr lang="ru-RU" sz="5000" dirty="0" smtClean="0">
                <a:solidFill>
                  <a:srgbClr val="FF0000"/>
                </a:solidFill>
                <a:latin typeface="+mj-lt"/>
              </a:rPr>
              <a:t>9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9929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38"/>
              </a:lnSpc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и неналоговые доходы бюджета </a:t>
            </a:r>
          </a:p>
          <a:p>
            <a:pPr>
              <a:lnSpc>
                <a:spcPts val="2738"/>
              </a:lnSpc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в 2023 году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040" y="1781161"/>
            <a:ext cx="4344224" cy="597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Динамика поступлений по налоговым и неналоговым доходам (млн.рублей)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10982" y="1709723"/>
            <a:ext cx="5070528" cy="84399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lIns="104315" tIns="52157" rIns="104315" bIns="52157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Структура налоговых и неналоговых доходов  бюджета  сельского поселения в разрезе доходных источников (</a:t>
            </a:r>
            <a:r>
              <a:rPr lang="ru-RU" sz="1600" b="1" dirty="0" err="1" smtClean="0">
                <a:latin typeface="Calibri" pitchFamily="34" charset="0"/>
              </a:rPr>
              <a:t>млн.рублей</a:t>
            </a:r>
            <a:r>
              <a:rPr lang="ru-RU" sz="1600" b="1" dirty="0" smtClean="0">
                <a:latin typeface="Calibri" pitchFamily="34" charset="0"/>
              </a:rPr>
              <a:t>, % в общей сумме доходов)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60987963"/>
              </p:ext>
            </p:extLst>
          </p:nvPr>
        </p:nvGraphicFramePr>
        <p:xfrm>
          <a:off x="274603" y="2781293"/>
          <a:ext cx="4857784" cy="4556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244497104"/>
              </p:ext>
            </p:extLst>
          </p:nvPr>
        </p:nvGraphicFramePr>
        <p:xfrm>
          <a:off x="5369732" y="2845321"/>
          <a:ext cx="5048285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74292" y="1635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274602" y="1066781"/>
            <a:ext cx="6078367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ts val="2738"/>
              </a:lnSpc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«Бюджет для граждан»?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7478" y="209525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50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0</a:t>
            </a:r>
            <a:r>
              <a:rPr lang="en-US" altLang="ru-RU" sz="5000" dirty="0" smtClean="0">
                <a:solidFill>
                  <a:srgbClr val="F34840"/>
                </a:solidFill>
                <a:latin typeface="+mj-lt"/>
              </a:rPr>
              <a:t>2</a:t>
            </a:r>
            <a:endParaRPr lang="ru-RU" altLang="ru-RU" sz="5000" dirty="0">
              <a:solidFill>
                <a:srgbClr val="F34840"/>
              </a:solidFill>
              <a:latin typeface="+mj-lt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31792" y="1638285"/>
            <a:ext cx="9347443" cy="533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15" tIns="52157" rIns="104315" bIns="52157">
            <a:spAutoFit/>
          </a:bodyPr>
          <a:lstStyle/>
          <a:p>
            <a:pPr marL="405668" indent="-405668"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положениями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решения  Совета депутатов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Федорковского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 бюджете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сельского поселения и основными показателями его исполнения.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405668" indent="-405668"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405668" indent="-405668"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Представленная информация предназначена для широкого круга пользователей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будет интересна и полезна как студентам, педагогам, врачам, молодым семьям, так и пенсионерам и другим категориям населения, так как бюджет сельского поселения затрагивает интересы каждого жителя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Федорковского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сельского поселения.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405668" indent="-405668"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405668" indent="-405668"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Граждане — и как налогоплательщики, и как потребители общественных благ — должны быть уверены в том, что передаваемые ими в распоряжение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сельского поселения средства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используются прозрачно и эффективно, приносят конкретные результаты как для общества в целом, так и для каждой семьи, для каждого человека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405668" indent="-405668"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Мы постарались в доступной и понятной для граждан форме показать основные параметры бюджета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сельского поселения.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203476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034332" y="31724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20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10001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расходной части бюджета сельского поселения в 2023 году в разрезе разделов и подразделов, тыс. рублей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71795"/>
              </p:ext>
            </p:extLst>
          </p:nvPr>
        </p:nvGraphicFramePr>
        <p:xfrm>
          <a:off x="417478" y="2066913"/>
          <a:ext cx="9929882" cy="4357446"/>
        </p:xfrm>
        <a:graphic>
          <a:graphicData uri="http://schemas.openxmlformats.org/drawingml/2006/table">
            <a:tbl>
              <a:tblPr/>
              <a:tblGrid>
                <a:gridCol w="5214974"/>
                <a:gridCol w="1103562"/>
                <a:gridCol w="1110013"/>
                <a:gridCol w="1195399"/>
                <a:gridCol w="1305934"/>
              </a:tblGrid>
              <a:tr h="417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Раздел, </a:t>
                      </a:r>
                      <a:endParaRPr lang="ru-RU" sz="15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  <a:r>
                        <a:rPr lang="ru-RU" sz="15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</a:t>
                      </a:r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b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500" b="1" i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исполне-ния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7086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7278,8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7011,6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405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РФ и муниципального образования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0102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918,1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917,2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92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500" b="0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500" b="0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5792,5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5532,9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568,1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561,5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Мобилизационная и вневойсковая подготовка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287,6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287,6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05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5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0310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315,8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315,8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5152,9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4662,7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Дорожное хозяйство (дорожные фонды)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5018,2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4528,0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91,6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0412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134,7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134,7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8268" y="166943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21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479714"/>
              </p:ext>
            </p:extLst>
          </p:nvPr>
        </p:nvGraphicFramePr>
        <p:xfrm>
          <a:off x="378148" y="2352665"/>
          <a:ext cx="9969212" cy="3392136"/>
        </p:xfrm>
        <a:graphic>
          <a:graphicData uri="http://schemas.openxmlformats.org/drawingml/2006/table">
            <a:tbl>
              <a:tblPr/>
              <a:tblGrid>
                <a:gridCol w="5254304"/>
                <a:gridCol w="1103562"/>
                <a:gridCol w="1110013"/>
                <a:gridCol w="1195399"/>
                <a:gridCol w="1305934"/>
              </a:tblGrid>
              <a:tr h="417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Раздел, </a:t>
                      </a:r>
                      <a:endParaRPr lang="ru-RU" sz="15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подраздел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</a:t>
                      </a:r>
                      <a:r>
                        <a:rPr lang="ru-RU" sz="15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</a:t>
                      </a:r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b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500" b="1" i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исполне-ния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3964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8811,9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8798,9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8811,9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8798,9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816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Молодежная политика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0707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874,8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874,8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34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Пенсионное обеспечение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874,8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874,8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1101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5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22853,5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22083,1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96,6</a:t>
                      </a:r>
                    </a:p>
                  </a:txBody>
                  <a:tcPr marL="1624" marR="1624" marT="1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46040" y="995343"/>
            <a:ext cx="10001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расходной части бюджета сельского поселения в 2023 году в разрезе разделов и подразделов, тыс. рублей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396798" y="163589"/>
            <a:ext cx="7982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22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99298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численности муниципальных служащих, служащих 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Федорковскогосельского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поселения по состоянию на 01.01.2024 года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21795"/>
              </p:ext>
            </p:extLst>
          </p:nvPr>
        </p:nvGraphicFramePr>
        <p:xfrm>
          <a:off x="703230" y="2709855"/>
          <a:ext cx="9215502" cy="3447834"/>
        </p:xfrm>
        <a:graphic>
          <a:graphicData uri="http://schemas.openxmlformats.org/drawingml/2006/table">
            <a:tbl>
              <a:tblPr/>
              <a:tblGrid>
                <a:gridCol w="7909973"/>
                <a:gridCol w="1305529"/>
              </a:tblGrid>
              <a:tr h="855546">
                <a:tc>
                  <a:txBody>
                    <a:bodyPr/>
                    <a:lstStyle/>
                    <a:p>
                      <a:pPr marL="0" marR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Численность муниципальных служащих, (чел.)</a:t>
                      </a:r>
                    </a:p>
                    <a:p>
                      <a:pPr algn="ctr" fontAlgn="b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их денежное содержание, (тыс. руб.)</a:t>
                      </a: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1811,6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36000" marR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 Администрации сельского поселения, (чел.)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их денежное содержание, (тыс. руб.)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1710,0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30276" y="166943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23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6040" y="995343"/>
            <a:ext cx="99298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на дорожное хозяйство, тыс. рублей</a:t>
            </a: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355132677"/>
              </p:ext>
            </p:extLst>
          </p:nvPr>
        </p:nvGraphicFramePr>
        <p:xfrm>
          <a:off x="5562724" y="1654437"/>
          <a:ext cx="4286280" cy="4491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595990482"/>
              </p:ext>
            </p:extLst>
          </p:nvPr>
        </p:nvGraphicFramePr>
        <p:xfrm>
          <a:off x="594172" y="1621185"/>
          <a:ext cx="4171713" cy="412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489180" y="5924565"/>
            <a:ext cx="6989920" cy="843996"/>
          </a:xfrm>
          <a:prstGeom prst="rect">
            <a:avLst/>
          </a:prstGeom>
          <a:noFill/>
        </p:spPr>
        <p:txBody>
          <a:bodyPr wrap="square" lIns="104315" tIns="52157" rIns="104315" bIns="52157" rtlCol="0">
            <a:spAutoFit/>
          </a:bodyPr>
          <a:lstStyle/>
          <a:p>
            <a:r>
              <a:rPr lang="ru-RU" sz="1600" b="1" dirty="0" smtClean="0">
                <a:latin typeface="Calibri" pitchFamily="34" charset="0"/>
              </a:rPr>
              <a:t>Субсидия на формирование муниципальных дорожных фондов</a:t>
            </a:r>
          </a:p>
          <a:p>
            <a:endParaRPr lang="ru-RU" sz="1600" b="1" dirty="0" smtClean="0">
              <a:latin typeface="Calibri" pitchFamily="34" charset="0"/>
            </a:endParaRPr>
          </a:p>
          <a:p>
            <a:r>
              <a:rPr lang="ru-RU" sz="1600" b="1" dirty="0" smtClean="0">
                <a:latin typeface="Calibri" pitchFamily="34" charset="0"/>
              </a:rPr>
              <a:t>Собственные средства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917676" y="5996003"/>
            <a:ext cx="260110" cy="299788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15" tIns="52157" rIns="104315" bIns="52157" numCol="1" rtlCol="0" anchor="t" anchorCtr="0" compatLnSpc="1">
            <a:prstTxWarp prst="textNoShape">
              <a:avLst/>
            </a:prstTxWarp>
          </a:bodyPr>
          <a:lstStyle/>
          <a:p>
            <a:pPr defTabSz="1043148" eaLnBrk="0" hangingPunct="0"/>
            <a:endParaRPr lang="ru-RU" sz="2100" dirty="0" smtClean="0">
              <a:latin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917676" y="6424631"/>
            <a:ext cx="260110" cy="2997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15" tIns="52157" rIns="104315" bIns="52157" numCol="1" rtlCol="0" anchor="t" anchorCtr="0" compatLnSpc="1">
            <a:prstTxWarp prst="textNoShape">
              <a:avLst/>
            </a:prstTxWarp>
          </a:bodyPr>
          <a:lstStyle/>
          <a:p>
            <a:pPr defTabSz="1043148" eaLnBrk="0" hangingPunct="0"/>
            <a:endParaRPr lang="ru-RU" sz="2100" dirty="0" smtClean="0">
              <a:latin typeface="Calibri" pitchFamily="34" charset="0"/>
            </a:endParaRPr>
          </a:p>
        </p:txBody>
      </p:sp>
      <p:pic>
        <p:nvPicPr>
          <p:cNvPr id="9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8268" y="16358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24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6785" y="901105"/>
            <a:ext cx="98584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сельского поселения в разрезе муниципальных программ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Федорковского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за 2023 год, (тыс. рублей)</a:t>
            </a:r>
            <a:endParaRPr lang="ru-RU" sz="2200" dirty="0">
              <a:solidFill>
                <a:srgbClr val="FF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11480"/>
              </p:ext>
            </p:extLst>
          </p:nvPr>
        </p:nvGraphicFramePr>
        <p:xfrm>
          <a:off x="94296" y="1837209"/>
          <a:ext cx="10441159" cy="5616624"/>
        </p:xfrm>
        <a:graphic>
          <a:graphicData uri="http://schemas.openxmlformats.org/drawingml/2006/table">
            <a:tbl>
              <a:tblPr/>
              <a:tblGrid>
                <a:gridCol w="6116906"/>
                <a:gridCol w="1477527"/>
                <a:gridCol w="1252393"/>
                <a:gridCol w="1594333"/>
              </a:tblGrid>
              <a:tr h="1604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Муниципальные 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программы сельского поселения</a:t>
                      </a:r>
                    </a:p>
                  </a:txBody>
                  <a:tcPr marL="4068" marR="4068" marT="3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Запланировано</a:t>
                      </a:r>
                    </a:p>
                  </a:txBody>
                  <a:tcPr marL="4068" marR="4068" marT="3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4068" marR="4068" marT="3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%исполнения</a:t>
                      </a:r>
                    </a:p>
                  </a:txBody>
                  <a:tcPr marL="4068" marR="4068" marT="38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776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«Реформирование и развитие муниципальной службы в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Федорковском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сельском 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поселении на 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– 2025 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«Управление муниципальными финансами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сельского поселения на 2020-2025 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547,4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547,4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2020-2025 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8687,9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8674,9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первичных мер пожарной безопасности в границах населенных пунктов </a:t>
                      </a:r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2020-2025 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491">
                <a:tc>
                  <a:txBody>
                    <a:bodyPr/>
                    <a:lstStyle/>
                    <a:p>
                      <a:pPr marL="3600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«Развитие, ремонт и содержание автомобильных дорог общего пользования местного значения, в границах населенных пунктов, проездов, тротуаров и общественных территорий в </a:t>
                      </a:r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Федорковском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сельском поселении на 2020 -2025 годы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5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5018,2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4528,0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648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малого и среднего предпринимательства на территории </a:t>
                      </a:r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2020-2025 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64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«Градостроительная политика на  территории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сельского поселения на 2020-2025 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483">
                <a:tc>
                  <a:txBody>
                    <a:bodyPr/>
                    <a:lstStyle/>
                    <a:p>
                      <a:pPr marL="3600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«Управление и распоряжение муниципальным имуществом </a:t>
                      </a:r>
                      <a:r>
                        <a:rPr lang="ru-RU" sz="15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сельского поселения на 2020-2025 годы</a:t>
                      </a:r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5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63,9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01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«Информатизация </a:t>
                      </a:r>
                      <a:r>
                        <a:rPr lang="ru-RU" sz="1500" b="1" i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Федорковского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2019-2025</a:t>
                      </a:r>
                      <a:r>
                        <a:rPr lang="ru-RU" sz="15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114,0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103,4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90,7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87"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14775,6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14265,8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96,6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68" marR="4068" marT="38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8268" y="163589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4252" y="1063303"/>
            <a:ext cx="8339812" cy="917922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«Реформирование и развитие муниципальной службы в </a:t>
            </a:r>
            <a:r>
              <a:rPr lang="ru-RU" b="1" i="1" dirty="0" err="1" smtClean="0"/>
              <a:t>Федорковском</a:t>
            </a:r>
            <a:r>
              <a:rPr lang="ru-RU" b="1" i="1" dirty="0" smtClean="0"/>
              <a:t> сельском поселении </a:t>
            </a:r>
            <a:r>
              <a:rPr lang="ru-RU" b="1" i="1" dirty="0"/>
              <a:t>на 2020 – 2025 годы</a:t>
            </a:r>
            <a:r>
              <a:rPr lang="ru-RU" b="1" i="1" dirty="0" smtClean="0"/>
              <a:t>»</a:t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5172140" cy="4385880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</a:p>
          <a:p>
            <a:r>
              <a:rPr lang="ru-RU" dirty="0" smtClean="0"/>
              <a:t>Опубликование информации в газете «</a:t>
            </a:r>
            <a:r>
              <a:rPr lang="ru-RU" dirty="0" err="1" smtClean="0"/>
              <a:t>Приильменская</a:t>
            </a:r>
            <a:r>
              <a:rPr lang="ru-RU" dirty="0" smtClean="0"/>
              <a:t> правда» – 0,8 тыс. рублей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829" y="1909217"/>
            <a:ext cx="3846512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140" y="253033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25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62324" y="129269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46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8228" y="1477168"/>
            <a:ext cx="8627844" cy="804459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«Управление муниципальными финансами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2020-2025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5172140" cy="4385880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</a:p>
          <a:p>
            <a:r>
              <a:rPr lang="ru-RU" dirty="0" smtClean="0"/>
              <a:t>Предоставление иных межбюджетных  трансфертов муниципальному району по выполнению полномочий поселения в текущем финансовом году  - </a:t>
            </a:r>
            <a:r>
              <a:rPr lang="ru-RU" b="1" dirty="0" smtClean="0"/>
              <a:t>547,4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095" y="2557289"/>
            <a:ext cx="4680520" cy="38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8148" y="181025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26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02284" y="198027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36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115" y="1053030"/>
            <a:ext cx="8411820" cy="672924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«Благоустройство территории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2020-2025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960660" y="1549177"/>
            <a:ext cx="6408712" cy="792088"/>
          </a:xfrm>
        </p:spPr>
        <p:txBody>
          <a:bodyPr/>
          <a:lstStyle/>
          <a:p>
            <a:r>
              <a:rPr lang="ru-RU" b="1" dirty="0" smtClean="0"/>
              <a:t>Всего расходов 8674,9 тыс. рублей.</a:t>
            </a:r>
          </a:p>
          <a:p>
            <a:endParaRPr lang="ru-RU" b="1" dirty="0"/>
          </a:p>
          <a:p>
            <a:r>
              <a:rPr lang="ru-RU" b="1" dirty="0" smtClean="0"/>
              <a:t>Мероприятие: </a:t>
            </a:r>
            <a:r>
              <a:rPr lang="ru-RU" dirty="0" smtClean="0"/>
              <a:t>Уличное освещение – </a:t>
            </a:r>
            <a:r>
              <a:rPr lang="ru-RU" b="1" dirty="0" smtClean="0"/>
              <a:t>4295,4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19435047"/>
              </p:ext>
            </p:extLst>
          </p:nvPr>
        </p:nvGraphicFramePr>
        <p:xfrm>
          <a:off x="738188" y="2485281"/>
          <a:ext cx="10068942" cy="4933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5970" y="181025"/>
            <a:ext cx="10202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27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674292" y="181025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7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204" y="1042799"/>
            <a:ext cx="7073214" cy="435531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«Благоустройство территории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2020-2025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026220" y="1621185"/>
            <a:ext cx="7488832" cy="288031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  <a:r>
              <a:rPr lang="ru-RU" dirty="0" smtClean="0"/>
              <a:t>Озеленение территории поселения – </a:t>
            </a:r>
            <a:r>
              <a:rPr lang="ru-RU" b="1" dirty="0" smtClean="0"/>
              <a:t>119,8 тыс. рублей, </a:t>
            </a:r>
            <a:r>
              <a:rPr lang="ru-RU" b="1" dirty="0" smtClean="0"/>
              <a:t>вывоз </a:t>
            </a:r>
            <a:r>
              <a:rPr lang="ru-RU" b="1" dirty="0" smtClean="0"/>
              <a:t>ТБО – 304,5 тыс. рублей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41831779"/>
              </p:ext>
            </p:extLst>
          </p:nvPr>
        </p:nvGraphicFramePr>
        <p:xfrm>
          <a:off x="378148" y="2197249"/>
          <a:ext cx="10225136" cy="507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710" y="181025"/>
            <a:ext cx="936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srgbClr val="FF0000"/>
                </a:solidFill>
              </a:rPr>
              <a:t>28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386260" y="18102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28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985215"/>
            <a:ext cx="7200800" cy="601464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«Благоустройство территории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2020-2025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298655" y="1549177"/>
            <a:ext cx="7488832" cy="432047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  <a:r>
              <a:rPr lang="ru-RU" dirty="0" smtClean="0"/>
              <a:t>содержание мест захоронений – </a:t>
            </a:r>
            <a:r>
              <a:rPr lang="ru-RU" b="1" dirty="0" smtClean="0"/>
              <a:t>3211,7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9824479"/>
              </p:ext>
            </p:extLst>
          </p:nvPr>
        </p:nvGraphicFramePr>
        <p:xfrm>
          <a:off x="298654" y="2053233"/>
          <a:ext cx="10304629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8655" y="123441"/>
            <a:ext cx="936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srgbClr val="FF0000"/>
                </a:solidFill>
              </a:rPr>
              <a:t>29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674292" y="20453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6304" y="495277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                              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46040" y="1066781"/>
            <a:ext cx="74518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чём основано составление проекта бюджета сельского поселения?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Group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79171"/>
              </p:ext>
            </p:extLst>
          </p:nvPr>
        </p:nvGraphicFramePr>
        <p:xfrm>
          <a:off x="488916" y="2638417"/>
          <a:ext cx="9430985" cy="3898020"/>
        </p:xfrm>
        <a:graphic>
          <a:graphicData uri="http://schemas.openxmlformats.org/drawingml/2006/table">
            <a:tbl>
              <a:tblPr/>
              <a:tblGrid>
                <a:gridCol w="2441288"/>
                <a:gridCol w="2231505"/>
                <a:gridCol w="2378168"/>
                <a:gridCol w="2380024"/>
              </a:tblGrid>
              <a:tr h="84031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проекта бюджета сельского поселения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основывается на: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99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66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66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66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66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</a:tr>
              <a:tr h="245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Прогнозе социально-экономического развития </a:t>
                      </a:r>
                      <a:r>
                        <a:rPr kumimoji="0" 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Федорковского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Основных направлениях налоговой политики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Основных направлениях бюджетной политики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Муниципальных программах </a:t>
                      </a:r>
                      <a:r>
                        <a:rPr kumimoji="0" 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Федорковского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99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74292" y="143451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203" y="1018279"/>
            <a:ext cx="7839261" cy="483533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«Благоустройство территории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2020-2025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692573" y="1549177"/>
            <a:ext cx="6526334" cy="216024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  <a:r>
              <a:rPr lang="ru-RU" dirty="0" smtClean="0"/>
              <a:t>прочее благоустройство  – </a:t>
            </a:r>
            <a:r>
              <a:rPr lang="ru-RU" b="1" dirty="0" smtClean="0"/>
              <a:t>740,0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02021878"/>
              </p:ext>
            </p:extLst>
          </p:nvPr>
        </p:nvGraphicFramePr>
        <p:xfrm>
          <a:off x="306140" y="2125241"/>
          <a:ext cx="102971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4521" y="209337"/>
            <a:ext cx="936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30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99722" y="163589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ПОЛАВСКОГО 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1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6220" y="757089"/>
            <a:ext cx="7704856" cy="887457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«Благоустройство территории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2020-2025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810196" y="1189137"/>
            <a:ext cx="9361040" cy="936104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  <a:r>
              <a:rPr lang="ru-RU" dirty="0" smtClean="0"/>
              <a:t>Содержание гражданских кладбищ и кладбищ советских воинов  – </a:t>
            </a:r>
            <a:r>
              <a:rPr lang="ru-RU" b="1" dirty="0" smtClean="0"/>
              <a:t>100,0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37557654"/>
              </p:ext>
            </p:extLst>
          </p:nvPr>
        </p:nvGraphicFramePr>
        <p:xfrm>
          <a:off x="378148" y="2053234"/>
          <a:ext cx="1015312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4132" y="181025"/>
            <a:ext cx="936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31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18308" y="198027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204" y="940079"/>
            <a:ext cx="8568952" cy="648072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«Информатизация </a:t>
            </a:r>
            <a:r>
              <a:rPr lang="ru-RU" b="1" i="1" dirty="0" err="1" smtClean="0"/>
              <a:t>Федорковского</a:t>
            </a:r>
            <a:r>
              <a:rPr lang="ru-RU" b="1" i="1" dirty="0" smtClean="0"/>
              <a:t> сельского поселения на 2019-2025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94172" y="1405161"/>
            <a:ext cx="9361040" cy="936104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  <a:r>
              <a:rPr lang="ru-RU" dirty="0" smtClean="0"/>
              <a:t>доступность и развитие информационных ресурсов Администрации  сельского поселения – </a:t>
            </a:r>
            <a:r>
              <a:rPr lang="ru-RU" b="1" dirty="0" smtClean="0"/>
              <a:t>107,4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03217347"/>
              </p:ext>
            </p:extLst>
          </p:nvPr>
        </p:nvGraphicFramePr>
        <p:xfrm>
          <a:off x="666180" y="2341265"/>
          <a:ext cx="9217023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6697" y="109017"/>
            <a:ext cx="936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32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22801" y="163589"/>
            <a:ext cx="83723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028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172" y="970791"/>
            <a:ext cx="9217024" cy="1368152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«Развитие, ремонт и содержание автомобильных дорог общего пользования местного значения, </a:t>
            </a:r>
            <a:br>
              <a:rPr lang="ru-RU" b="1" i="1" dirty="0" smtClean="0"/>
            </a:br>
            <a:r>
              <a:rPr lang="ru-RU" b="1" i="1" dirty="0" smtClean="0"/>
              <a:t>в границах населенных пунктов, ремонт дворовых территорий многоквартирных домов, проездов, тротуаров и общественных территорий в </a:t>
            </a:r>
            <a:r>
              <a:rPr lang="ru-RU" b="1" i="1" dirty="0" err="1" smtClean="0"/>
              <a:t>Федорковском</a:t>
            </a:r>
            <a:r>
              <a:rPr lang="ru-RU" b="1" i="1" dirty="0" smtClean="0"/>
              <a:t> сельском поселении на 2020 -2025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53043" y="2197249"/>
            <a:ext cx="9361040" cy="864096"/>
          </a:xfrm>
        </p:spPr>
        <p:txBody>
          <a:bodyPr/>
          <a:lstStyle/>
          <a:p>
            <a:r>
              <a:rPr lang="ru-RU" b="1" dirty="0" smtClean="0"/>
              <a:t>Мероприятия: </a:t>
            </a:r>
            <a:r>
              <a:rPr lang="ru-RU" dirty="0" smtClean="0"/>
              <a:t>содержание и ремонт </a:t>
            </a:r>
            <a:r>
              <a:rPr lang="ru-RU" dirty="0"/>
              <a:t>проезжей части автомобильных дорог общего пользования</a:t>
            </a:r>
            <a:r>
              <a:rPr lang="ru-RU" dirty="0" smtClean="0"/>
              <a:t>, изготовление и проверка сметной документации на ремонт автомобильных дорог – 4528,0</a:t>
            </a:r>
            <a:r>
              <a:rPr lang="ru-RU" b="1" dirty="0" smtClean="0"/>
              <a:t> 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89564067"/>
              </p:ext>
            </p:extLst>
          </p:nvPr>
        </p:nvGraphicFramePr>
        <p:xfrm>
          <a:off x="286697" y="3205361"/>
          <a:ext cx="9856110" cy="435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6697" y="109017"/>
            <a:ext cx="936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prstClr val="white">
                    <a:lumMod val="50000"/>
                  </a:prstClr>
                </a:solidFill>
              </a:rPr>
              <a:t>33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386260" y="13762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</a:t>
            </a:r>
            <a:b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</a:b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875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178" y="987567"/>
            <a:ext cx="7776864" cy="792088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Муниципальная программа «Градостроительная деятельность в </a:t>
            </a:r>
            <a:r>
              <a:rPr lang="ru-RU" b="1" i="1" dirty="0" err="1" smtClean="0"/>
              <a:t>Федорковском</a:t>
            </a:r>
            <a:r>
              <a:rPr lang="ru-RU" b="1" i="1" dirty="0" smtClean="0"/>
              <a:t> сельском поселении на 2019-2023 годы»</a:t>
            </a:r>
            <a:br>
              <a:rPr lang="ru-RU" b="1" i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94172" y="1549177"/>
            <a:ext cx="9361040" cy="1440160"/>
          </a:xfrm>
        </p:spPr>
        <p:txBody>
          <a:bodyPr/>
          <a:lstStyle/>
          <a:p>
            <a:r>
              <a:rPr lang="ru-RU" b="1" dirty="0" smtClean="0"/>
              <a:t>Мероприятие: </a:t>
            </a:r>
            <a:r>
              <a:rPr lang="ru-RU" dirty="0" smtClean="0"/>
              <a:t>выполнение  </a:t>
            </a:r>
            <a:r>
              <a:rPr lang="ru-RU" dirty="0"/>
              <a:t>работ по внесению изменений в </a:t>
            </a:r>
            <a:r>
              <a:rPr lang="ru-RU" dirty="0" smtClean="0"/>
              <a:t>Генеральный </a:t>
            </a:r>
            <a:r>
              <a:rPr lang="ru-RU" dirty="0"/>
              <a:t>план </a:t>
            </a:r>
            <a:r>
              <a:rPr lang="ru-RU" dirty="0" err="1" smtClean="0"/>
              <a:t>Федорковского</a:t>
            </a:r>
            <a:r>
              <a:rPr lang="ru-RU" dirty="0" smtClean="0"/>
              <a:t> </a:t>
            </a:r>
            <a:r>
              <a:rPr lang="ru-RU" dirty="0"/>
              <a:t>сельского </a:t>
            </a:r>
            <a:r>
              <a:rPr lang="ru-RU" dirty="0" smtClean="0"/>
              <a:t>поселения, описание границ  населенных пунктов и </a:t>
            </a:r>
            <a:r>
              <a:rPr lang="ru-RU" dirty="0" err="1" smtClean="0"/>
              <a:t>террито-риальных</a:t>
            </a:r>
            <a:r>
              <a:rPr lang="ru-RU" dirty="0" smtClean="0"/>
              <a:t> зон, которые выполнены в  координатах характерных точек – </a:t>
            </a:r>
            <a:r>
              <a:rPr lang="ru-RU" b="1" dirty="0" smtClean="0"/>
              <a:t>70,0 </a:t>
            </a:r>
            <a:r>
              <a:rPr lang="ru-RU" b="1" dirty="0" smtClean="0"/>
              <a:t>тыс. рублей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6070" y="181025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5000" dirty="0" smtClean="0">
                <a:solidFill>
                  <a:srgbClr val="FF0000"/>
                </a:solidFill>
              </a:rPr>
              <a:t>34</a:t>
            </a:r>
            <a:endParaRPr lang="ru-RU" sz="5000" dirty="0">
              <a:solidFill>
                <a:srgbClr val="FF000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01996725"/>
              </p:ext>
            </p:extLst>
          </p:nvPr>
        </p:nvGraphicFramePr>
        <p:xfrm>
          <a:off x="780126" y="3133353"/>
          <a:ext cx="9391109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84182" y="211675"/>
            <a:ext cx="8238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645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rgbClr val="FF0000"/>
                </a:solidFill>
                <a:latin typeface="+mj-lt"/>
              </a:rPr>
              <a:t>35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03362" y="2281227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Адрес: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175132, д.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Федорково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л. Новая, д.3,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факс 6-42-12</a:t>
            </a:r>
          </a:p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График работы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в рабочие дни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Пн.-пт. : с 8.30  до  17.30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Сб.-вс. –выходной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Обед: с 13.00-14.00</a:t>
            </a:r>
          </a:p>
          <a:p>
            <a:pPr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Адрес электронной почты: 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admfedorkovo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6040" y="995343"/>
            <a:ext cx="99298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Администрация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Федорковского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endParaRPr lang="ru-RU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818308" y="23241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rgbClr val="FF0000"/>
                </a:solidFill>
                <a:latin typeface="+mj-lt"/>
              </a:rPr>
              <a:t>36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03494" y="3567111"/>
            <a:ext cx="5495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   ЗА    ВНИМАНИЕ!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30276" y="180591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6304" y="495277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                              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6040" y="209525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8916" y="1066782"/>
            <a:ext cx="80570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Бюджетный процесс – ежегодное формирование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 исполнение бюджета</a:t>
            </a:r>
            <a:endParaRPr lang="ru-RU" sz="2800" b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488916" y="2138351"/>
          <a:ext cx="9858444" cy="5014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1838"/>
                <a:gridCol w="3396606"/>
              </a:tblGrid>
              <a:tr h="8827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Составление проекта бюджета очередного года</a:t>
                      </a:r>
                    </a:p>
                    <a:p>
                      <a:r>
                        <a:rPr lang="ru-RU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(органы местного самоуправления)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подготовка  экономического </a:t>
                      </a:r>
                    </a:p>
                    <a:p>
                      <a:r>
                        <a:rPr lang="ru-RU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обоснования доходов и расходов бюджета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791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Рассмотрение проекта бюджета очередного года</a:t>
                      </a:r>
                    </a:p>
                    <a:p>
                      <a:r>
                        <a:rPr lang="ru-RU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(представительные органы местного самоуправления)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27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Утверждение бюджета очередного года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представительные органы местного самоуправления)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Принятие   бюджета на очередной  финансовый 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 и плановый период</a:t>
                      </a:r>
                    </a:p>
                  </a:txBody>
                  <a:tcPr/>
                </a:tc>
              </a:tr>
              <a:tr h="114756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 в текущем году (органы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местного самоуправления )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получение доходов бюджета и  распределение средств в  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соответствии с решением о бюджете</a:t>
                      </a:r>
                    </a:p>
                  </a:txBody>
                  <a:tcPr/>
                </a:tc>
              </a:tr>
              <a:tr h="135729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отчета об исполнении бюджета предыдущего года (представительные органы местного самоуправления)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8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Принятие решения Совета депутатов об исполнении бюджета за отчетный финансовый год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30275" y="218278"/>
            <a:ext cx="74168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74602" y="209525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040" y="995343"/>
            <a:ext cx="2876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5668" indent="-405668"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6040" y="1566847"/>
            <a:ext cx="10347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безвозмездные и безвозвратные поступления  денежных средств в бюджет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3632188" y="1995475"/>
            <a:ext cx="3284136" cy="794800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Доходы бюджета</a:t>
            </a: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631792" y="2995607"/>
            <a:ext cx="2862712" cy="87358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Налоговые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3703626" y="2995607"/>
            <a:ext cx="3115195" cy="873580"/>
          </a:xfrm>
          <a:prstGeom prst="flowChartAlternateProcess">
            <a:avLst/>
          </a:prstGeom>
          <a:solidFill>
            <a:srgbClr val="3366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Неналоговые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>
            <a:off x="5418138" y="2781292"/>
            <a:ext cx="3071834" cy="214314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 lIns="104315" tIns="52157" rIns="104315" bIns="52157"/>
          <a:lstStyle/>
          <a:p>
            <a:endParaRPr lang="ru-RU" dirty="0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7061212" y="2995607"/>
            <a:ext cx="2864568" cy="873580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Безвозмездные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поступления</a:t>
            </a:r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 flipH="1">
            <a:off x="2274866" y="2709855"/>
            <a:ext cx="3000396" cy="316869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 lIns="104315" tIns="52157" rIns="104315" bIns="52157"/>
          <a:lstStyle/>
          <a:p>
            <a:endParaRPr lang="ru-RU" dirty="0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5418138" y="2709855"/>
            <a:ext cx="0" cy="316869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 lIns="104315" tIns="52157" rIns="104315" bIns="52157"/>
          <a:lstStyle/>
          <a:p>
            <a:endParaRPr lang="ru-RU" dirty="0"/>
          </a:p>
        </p:txBody>
      </p:sp>
      <p:sp>
        <p:nvSpPr>
          <p:cNvPr id="29" name="AutoShape 8"/>
          <p:cNvSpPr>
            <a:spLocks noChangeArrowheads="1"/>
          </p:cNvSpPr>
          <p:nvPr/>
        </p:nvSpPr>
        <p:spPr bwMode="auto">
          <a:xfrm>
            <a:off x="631792" y="3781425"/>
            <a:ext cx="2862712" cy="3494317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налогов, установленных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Налоговым кодексом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Российской Федерации,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ctr"/>
            <a:endParaRPr lang="ru-RU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→земельный налог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 налог на имущество 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физических лиц;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налог на доходы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физических </a:t>
            </a:r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лиц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→другие </a:t>
            </a:r>
            <a:r>
              <a:rPr lang="ru-RU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налоги.</a:t>
            </a:r>
            <a:endParaRPr lang="ru-RU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AutoShape 9"/>
          <p:cNvSpPr>
            <a:spLocks noChangeArrowheads="1"/>
          </p:cNvSpPr>
          <p:nvPr/>
        </p:nvSpPr>
        <p:spPr bwMode="auto">
          <a:xfrm>
            <a:off x="3775064" y="3852863"/>
            <a:ext cx="3198738" cy="3494317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других пошлин и сборов,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установленных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законодательством, а также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штрафов за нарушение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законодательства,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→доходы от использования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имущества и земли;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→штрафные санкции;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→другие.</a:t>
            </a:r>
          </a:p>
        </p:txBody>
      </p:sp>
      <p:sp>
        <p:nvSpPr>
          <p:cNvPr id="31" name="AutoShape 10"/>
          <p:cNvSpPr>
            <a:spLocks noChangeArrowheads="1"/>
          </p:cNvSpPr>
          <p:nvPr/>
        </p:nvSpPr>
        <p:spPr bwMode="auto">
          <a:xfrm>
            <a:off x="7132650" y="3852863"/>
            <a:ext cx="2948111" cy="3494317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Поступления от других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бюджетов бюджетной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системы (межбюджетные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трансферты),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организаций, граждан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(кроме налоговых и</a:t>
            </a:r>
          </a:p>
          <a:p>
            <a:pPr algn="ctr"/>
            <a:r>
              <a:rPr lang="ru-RU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неналоговых доходов).</a:t>
            </a:r>
          </a:p>
        </p:txBody>
      </p:sp>
      <p:pic>
        <p:nvPicPr>
          <p:cNvPr id="1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72121" y="317246"/>
            <a:ext cx="7134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6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7928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Федеральные, региональные и местные налоги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31792" y="1495409"/>
            <a:ext cx="9450293" cy="150906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Налог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обязательный, индивидуально безвозмездный платеж, взимаемый с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организаций и физических лиц в форме отчуждения принадлежащих им на праве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собственности, хозяйственного ведения или оперативного управления денежных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 в целях финансового обеспечения деятельности государства и (или)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муниципальных образований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4135094" y="3067045"/>
            <a:ext cx="2610229" cy="64294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4315" tIns="52157" rIns="104315" bIns="52157" anchor="ctr"/>
          <a:lstStyle/>
          <a:p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налогов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>
            <a:off x="3703626" y="3709987"/>
            <a:ext cx="1143008" cy="245431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lIns="104315" tIns="52157" rIns="104315" bIns="52157"/>
          <a:lstStyle/>
          <a:p>
            <a:endParaRPr lang="ru-RU" dirty="0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5346700" y="3709987"/>
            <a:ext cx="252483" cy="318620"/>
          </a:xfrm>
          <a:prstGeom prst="downArrow">
            <a:avLst>
              <a:gd name="adj1" fmla="val 50000"/>
              <a:gd name="adj2" fmla="val 33456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endParaRPr lang="ru-RU" dirty="0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346832" y="3638549"/>
            <a:ext cx="1071570" cy="285752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  <p:txBody>
          <a:bodyPr lIns="104315" tIns="52157" rIns="104315" bIns="52157"/>
          <a:lstStyle/>
          <a:p>
            <a:endParaRPr lang="ru-RU" dirty="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274734" y="4281491"/>
            <a:ext cx="8489024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>
            <a:spAutoFit/>
          </a:bodyPr>
          <a:lstStyle/>
          <a:p>
            <a:r>
              <a:rPr lang="ru-RU" b="1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УСТАНОВЛЕНЫ НАЛОГОВЫМ КОДЕКСОМ РОССИЙСКОЙ ФЕДЕРАЦИИ</a:t>
            </a: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703230" y="4784554"/>
            <a:ext cx="2864568" cy="2568771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 обязательны к уплате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 всей территории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Федерации,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Налог на прибыль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организаций;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Налог на доходы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физических лиц;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Акцизы.</a:t>
            </a: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775064" y="4784554"/>
            <a:ext cx="3117052" cy="2497333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 законами субъектов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и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обязательны к уплате на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соответствующих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территориях субъектов РФ,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Налог на имущество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организаций;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Транспортный налог.</a:t>
            </a: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7204088" y="4633892"/>
            <a:ext cx="3117051" cy="2790871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4315" tIns="52157" rIns="104315" bIns="52157" anchor="ctr"/>
          <a:lstStyle/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 нормативными актами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представительных органов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муниципальных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образований и обязательны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 уплате на территориях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соответствующих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муниципальных образований,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Земельный налог;</a:t>
            </a:r>
          </a:p>
          <a:p>
            <a:pPr algn="ctr">
              <a:buFontTx/>
              <a:buChar char="•"/>
            </a:pPr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Налог на имущество</a:t>
            </a:r>
          </a:p>
          <a:p>
            <a:pPr algn="ctr"/>
            <a:r>
              <a:rPr lang="ru-RU" sz="1600" dirty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физических лиц.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989114" y="3781425"/>
            <a:ext cx="1706013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>
            <a:spAutoFit/>
          </a:bodyPr>
          <a:lstStyle/>
          <a:p>
            <a:r>
              <a:rPr lang="ru-RU" b="0" dirty="0">
                <a:solidFill>
                  <a:srgbClr val="0000CC"/>
                </a:solidFill>
              </a:rPr>
              <a:t>Федеральные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4560882" y="3924301"/>
            <a:ext cx="1758655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315" tIns="52157" rIns="104315" bIns="52157">
            <a:spAutoFit/>
          </a:bodyPr>
          <a:lstStyle/>
          <a:p>
            <a:r>
              <a:rPr lang="ru-RU" b="0" dirty="0">
                <a:solidFill>
                  <a:srgbClr val="0000CC"/>
                </a:solidFill>
              </a:rPr>
              <a:t>Региональные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7418402" y="3781425"/>
            <a:ext cx="1654160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15" tIns="52157" rIns="104315" bIns="52157">
            <a:spAutoFit/>
          </a:bodyPr>
          <a:lstStyle/>
          <a:p>
            <a:r>
              <a:rPr lang="ru-RU" b="0" dirty="0">
                <a:solidFill>
                  <a:srgbClr val="0000CC"/>
                </a:solidFill>
              </a:rPr>
              <a:t>Местные</a:t>
            </a:r>
          </a:p>
        </p:txBody>
      </p:sp>
      <p:pic>
        <p:nvPicPr>
          <p:cNvPr id="23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35915" y="245808"/>
            <a:ext cx="75366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 smtClean="0">
                <a:solidFill>
                  <a:srgbClr val="FF0000"/>
                </a:solidFill>
                <a:latin typeface="+mj-lt"/>
              </a:rPr>
              <a:t>7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Нормативы зачисления налогов в бюджет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9" name="Group 2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1793888"/>
              </p:ext>
            </p:extLst>
          </p:nvPr>
        </p:nvGraphicFramePr>
        <p:xfrm>
          <a:off x="703230" y="2209789"/>
          <a:ext cx="9358378" cy="4534587"/>
        </p:xfrm>
        <a:graphic>
          <a:graphicData uri="http://schemas.openxmlformats.org/drawingml/2006/table">
            <a:tbl>
              <a:tblPr/>
              <a:tblGrid>
                <a:gridCol w="6125075"/>
                <a:gridCol w="3233303"/>
              </a:tblGrid>
              <a:tr h="89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Налоги и сборы, установленные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законодательством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Бюджет сельского поселения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599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0,5342%;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8268" y="166943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>
                <a:solidFill>
                  <a:srgbClr val="FF0000"/>
                </a:solidFill>
                <a:latin typeface="+mj-lt"/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995343"/>
            <a:ext cx="90011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– основной вид</a:t>
            </a:r>
          </a:p>
          <a:p>
            <a:pPr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безвозмездных перечислений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6040" y="1924037"/>
            <a:ext cx="98584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это денежные средства, перечисляемые из одного бюджета бюджетной системы Российской Федерации другому.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Group 64"/>
          <p:cNvGraphicFramePr>
            <a:graphicFrameLocks noGrp="1"/>
          </p:cNvGraphicFramePr>
          <p:nvPr/>
        </p:nvGraphicFramePr>
        <p:xfrm>
          <a:off x="417478" y="2580550"/>
          <a:ext cx="9787006" cy="4820133"/>
        </p:xfrm>
        <a:graphic>
          <a:graphicData uri="http://schemas.openxmlformats.org/drawingml/2006/table">
            <a:tbl>
              <a:tblPr/>
              <a:tblGrid>
                <a:gridCol w="4417144"/>
                <a:gridCol w="5369862"/>
              </a:tblGrid>
              <a:tr h="4044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Виды межбюджетных трансфертов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723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(от лат. «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Dotatio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- дар,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пожертвование)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без определения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конкретной цели их использования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1247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 (от лат. «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Subvenire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приходить на помощь)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финансирование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«переданных» другим публично-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правовым образованиям государственных полномочий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975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 (от лат. «Subsidium» 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поддержка)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условиях долевого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расходов других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бюджетов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  <a:tr h="1351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106934" marR="106934" marT="50419" marB="504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финансирование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«переданных» другим публично-правовым образованиям полномочий по решению вопросов местного значения</a:t>
                      </a:r>
                    </a:p>
                  </a:txBody>
                  <a:tcPr marL="106934" marR="106934" marT="50419" marB="504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66CCFF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pic>
        <p:nvPicPr>
          <p:cNvPr id="6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58268" y="325041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417478" y="138087"/>
            <a:ext cx="8963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0</a:t>
            </a:r>
            <a:r>
              <a:rPr lang="ru-RU" sz="5000" dirty="0" smtClean="0">
                <a:solidFill>
                  <a:srgbClr val="FF0000"/>
                </a:solidFill>
                <a:latin typeface="+mj-lt"/>
              </a:rPr>
              <a:t>9</a:t>
            </a:r>
            <a:endParaRPr lang="ru-RU" sz="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40" y="1066781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17478" y="1566847"/>
            <a:ext cx="9787006" cy="2875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15" tIns="52157" rIns="104315" bIns="52157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расходов 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очередном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финансовом году за счет средств соответствующих бюджетов.</a:t>
            </a:r>
          </a:p>
          <a:p>
            <a:pPr algn="just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Принципы формирования расходов бюджета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по разделам;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по ведомствам;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по муниципальным программам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Федорковского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60354" y="4424367"/>
            <a:ext cx="9178502" cy="38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15" tIns="52157" rIns="104315" bIns="52157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Разделы классификации расходов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бюджета сельского поселения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89048" y="4710119"/>
            <a:ext cx="8049754" cy="259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15" tIns="52157" rIns="104315" bIns="52157" anchor="ctr">
            <a:spAutoFit/>
          </a:bodyPr>
          <a:lstStyle/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01 – «общегосударственные вопросы»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02 – «национальная оборона»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03 – «национальная безопасность и правоохранительная деятельность»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04 – «национальная экономика»</a:t>
            </a:r>
          </a:p>
          <a:p>
            <a:pPr>
              <a:buFontTx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05 – «жилищно-коммунальное хозяйство»</a:t>
            </a:r>
          </a:p>
          <a:p>
            <a:pPr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«образование»</a:t>
            </a:r>
          </a:p>
          <a:p>
            <a:pPr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«культура, кинематография»</a:t>
            </a:r>
          </a:p>
          <a:p>
            <a:pPr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«социальная политика»</a:t>
            </a:r>
          </a:p>
          <a:p>
            <a:pPr>
              <a:buFontTx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«физическая культура и спорт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User\Мои документы\Загрузки\Герб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811196" y="163589"/>
            <a:ext cx="724259" cy="85469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89048" y="180591"/>
            <a:ext cx="78180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АДМИНИСТРАЦИЯ </a:t>
            </a:r>
            <a:r>
              <a:rPr lang="ru-RU" spc="46" dirty="0" smtClean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ФЕДОРКОВСКОГО </a:t>
            </a:r>
            <a:r>
              <a:rPr lang="ru-RU" spc="46" dirty="0">
                <a:solidFill>
                  <a:srgbClr val="F34840"/>
                </a:solidFill>
                <a:cs typeface="Arial" panose="020B0604020202020204" pitchFamily="34" charset="0"/>
                <a:sym typeface="Rasa Medium"/>
              </a:rPr>
              <a:t>СЕЛЬСКОГО ПОСЕЛЕНИЯ ПАРФИНСКОГО МУНИЦИПАЛЬНОГО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15832</TotalTime>
  <Words>2622</Words>
  <Application>Microsoft Office PowerPoint</Application>
  <PresentationFormat>Произвольный</PresentationFormat>
  <Paragraphs>724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Муниципальная программа «Реформирование и развитие муниципальной службы в Федорковском сельском поселении на 2020 – 2025 годы» </vt:lpstr>
      <vt:lpstr>Муниципальная программа «Управление муниципальными финансами Федорковского сельского поселения на 2020-2025 годы» </vt:lpstr>
      <vt:lpstr>Муниципальная программа «Благоустройство территории Федорковского сельского поселения на 2020-2025 годы» </vt:lpstr>
      <vt:lpstr>Муниципальная программа «Благоустройство территории Федорковского сельского поселения на 2020-2025 годы» </vt:lpstr>
      <vt:lpstr>Муниципальная программа «Благоустройство территории Федорковского сельского поселения на 2020-2025 годы» </vt:lpstr>
      <vt:lpstr>Муниципальная программа «Благоустройство территории Федорковского сельского поселения на 2020-2025 годы» </vt:lpstr>
      <vt:lpstr>Муниципальная программа «Благоустройство территории Федорковского сельского поселения на 2020-2025 годы» </vt:lpstr>
      <vt:lpstr>Муниципальная программа «Информатизация Федорковского сельского поселения на 2019-2025 годы» </vt:lpstr>
      <vt:lpstr>Муниципальная программа «Развитие, ремонт и содержание автомобильных дорог общего пользования местного значения,  в границах населенных пунктов, ремонт дворовых территорий многоквартирных домов, проездов, тротуаров и общественных территорий в Федорковском сельском поселении на 2020 -2025 годы» </vt:lpstr>
      <vt:lpstr>Муниципальная программа «Градостроительная деятельность в Федорковском сельском поселении на 2019-2023 годы»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Танечка</dc:creator>
  <cp:lastModifiedBy>ADM_Fedorkovo-BUH</cp:lastModifiedBy>
  <cp:revision>1421</cp:revision>
  <cp:lastPrinted>2024-04-12T13:07:18Z</cp:lastPrinted>
  <dcterms:created xsi:type="dcterms:W3CDTF">2017-03-10T15:25:40Z</dcterms:created>
  <dcterms:modified xsi:type="dcterms:W3CDTF">2025-03-28T06:35:48Z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reated">
    <vt:filetime>2017-03-03T00:00:00Z</vt:filetime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astSaved">
    <vt:filetime>2017-03-10T00:00:00Z</vt:filetime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17</vt:i4>
  </property>
  <property fmtid="{D5CDD505-2E9C-101B-9397-08002B2CF9AE}" pid="10" name="PresentationFormat">
    <vt:lpwstr>Произвольный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22</vt:i4>
  </property>
</Properties>
</file>